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nva Sans 1" panose="020B0604020202020204" charset="0"/>
      <p:regular r:id="rId28"/>
    </p:embeddedFont>
    <p:embeddedFont>
      <p:font typeface="Canva Sans 1 Bold" panose="020B0604020202020204" charset="0"/>
      <p:regular r:id="rId29"/>
    </p:embeddedFont>
    <p:embeddedFont>
      <p:font typeface="Canva Sans 2" panose="020B0604020202020204" charset="0"/>
      <p:regular r:id="rId30"/>
    </p:embeddedFont>
    <p:embeddedFont>
      <p:font typeface="Canva Sans 2 Bold" panose="020B0604020202020204" charset="0"/>
      <p:regular r:id="rId31"/>
    </p:embeddedFont>
    <p:embeddedFont>
      <p:font typeface="Mardoto Bold" panose="020B0604020202020204" charset="0"/>
      <p:regular r:id="rId32"/>
    </p:embeddedFont>
    <p:embeddedFont>
      <p:font typeface="Mardoto Regular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38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title:</a:t>
            </a:r>
          </a:p>
          <a:p>
            <a:r>
              <a:rPr lang="en-US"/>
              <a:t>Average Square Feet NOI by Neighborhood</a:t>
            </a:r>
          </a:p>
          <a:p>
            <a:endParaRPr lang="en-US"/>
          </a:p>
          <a:p>
            <a:r>
              <a:rPr lang="en-US"/>
              <a:t>format: centered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title:</a:t>
            </a:r>
          </a:p>
          <a:p>
            <a:r>
              <a:rPr lang="en-US"/>
              <a:t>Average Sentiment Polarity by Neighborhood</a:t>
            </a:r>
          </a:p>
          <a:p>
            <a:endParaRPr lang="en-US"/>
          </a:p>
          <a:p>
            <a:r>
              <a:rPr lang="en-US"/>
              <a:t>format: centered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title:</a:t>
            </a:r>
          </a:p>
          <a:p>
            <a:r>
              <a:rPr lang="en-US"/>
              <a:t>Word Cloud of Accommodation Review</a:t>
            </a:r>
          </a:p>
          <a:p>
            <a:endParaRPr lang="en-US"/>
          </a:p>
          <a:p>
            <a:r>
              <a:rPr lang="en-US"/>
              <a:t>format:</a:t>
            </a:r>
          </a:p>
          <a:p>
            <a:r>
              <a:rPr lang="en-US"/>
              <a:t>centered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Proximity to major transportation hubs (Penn Station, Port Authority Bus Terminal)</a:t>
            </a:r>
          </a:p>
          <a:p>
            <a:endParaRPr lang="en-US"/>
          </a:p>
          <a:p>
            <a:r>
              <a:rPr lang="en-US"/>
              <a:t>Strong demand for short-term rentals due to tourist attractions (Chelsea Piers, Whitney Museum of American Art, Chelsea Flea Market) </a:t>
            </a:r>
          </a:p>
          <a:p>
            <a:endParaRPr lang="en-US"/>
          </a:p>
          <a:p>
            <a:r>
              <a:rPr lang="en-US"/>
              <a:t>High potential for rental income with higher rental rates compared to other neighborhoods</a:t>
            </a:r>
          </a:p>
          <a:p>
            <a:endParaRPr lang="en-US"/>
          </a:p>
          <a:p>
            <a:r>
              <a:rPr lang="en-US"/>
              <a:t>Close proximity to major employment centers (Financial District, Midtown Manhattan, Hudson Yards)</a:t>
            </a:r>
          </a:p>
          <a:p>
            <a:endParaRPr lang="en-US"/>
          </a:p>
          <a:p>
            <a:r>
              <a:rPr lang="en-US"/>
              <a:t>Thriving arts and cultural scene with numerous art galleries, theaters, and cultural institutions</a:t>
            </a:r>
          </a:p>
          <a:p>
            <a:endParaRPr lang="en-US"/>
          </a:p>
          <a:p>
            <a:r>
              <a:rPr lang="en-US"/>
              <a:t>Access to a wide range of dining options catering to diverse culinary preferences</a:t>
            </a:r>
          </a:p>
          <a:p>
            <a:endParaRPr lang="en-US"/>
          </a:p>
          <a:p>
            <a:r>
              <a:rPr lang="en-US"/>
              <a:t>Well-connected community with active neighborhood associations and community events</a:t>
            </a:r>
          </a:p>
          <a:p>
            <a:endParaRPr lang="en-US"/>
          </a:p>
          <a:p>
            <a:r>
              <a:rPr lang="en-US"/>
              <a:t>Strong potential for positive reviews and ratings on short-term rental platform due to unique features, cultural attractions, and vibrant atmosphere.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Prime location: Located in Midtown Manhattan with proximity to Grand Central Terminal</a:t>
            </a:r>
          </a:p>
          <a:p>
            <a:endParaRPr lang="en-US"/>
          </a:p>
          <a:p>
            <a:r>
              <a:rPr lang="en-US"/>
              <a:t>Diverse housing options: Offers apartment co-ops and townhouses for different preferences and budgets</a:t>
            </a:r>
          </a:p>
          <a:p>
            <a:endParaRPr lang="en-US"/>
          </a:p>
          <a:p>
            <a:r>
              <a:rPr lang="en-US"/>
              <a:t>Residential feel with city amenities: Tree-lined streets and mix of old and new buildings, with easy access to city amenities</a:t>
            </a:r>
          </a:p>
          <a:p>
            <a:endParaRPr lang="en-US"/>
          </a:p>
          <a:p>
            <a:r>
              <a:rPr lang="en-US"/>
              <a:t>Family-friendly environment: Mix of young professionals and families, highlighting nearby schools</a:t>
            </a:r>
          </a:p>
          <a:p>
            <a:endParaRPr lang="en-US"/>
          </a:p>
          <a:p>
            <a:r>
              <a:rPr lang="en-US"/>
              <a:t>Strong rental market: Consistent demand for short-term rentals due to central location and accessibility</a:t>
            </a:r>
          </a:p>
          <a:p>
            <a:endParaRPr lang="en-US"/>
          </a:p>
          <a:p>
            <a:r>
              <a:rPr lang="en-US"/>
              <a:t>Proximity to major attractions: Close to Empire State Building, Times Square, and Fifth Avenue, attracting tourists and business travelers</a:t>
            </a:r>
          </a:p>
          <a:p>
            <a:endParaRPr lang="en-US"/>
          </a:p>
          <a:p>
            <a:r>
              <a:rPr lang="en-US"/>
              <a:t>Established neighborhood: Well-established with a rich history and strong sense of community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6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5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25" r="29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24921" y="5526812"/>
            <a:ext cx="11007999" cy="4760188"/>
            <a:chOff x="0" y="0"/>
            <a:chExt cx="2899226" cy="12537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99226" cy="1253712"/>
            </a:xfrm>
            <a:custGeom>
              <a:avLst/>
              <a:gdLst/>
              <a:ahLst/>
              <a:cxnLst/>
              <a:rect l="l" t="t" r="r" b="b"/>
              <a:pathLst>
                <a:path w="2899226" h="1253712">
                  <a:moveTo>
                    <a:pt x="0" y="0"/>
                  </a:moveTo>
                  <a:lnTo>
                    <a:pt x="2899226" y="0"/>
                  </a:lnTo>
                  <a:lnTo>
                    <a:pt x="2899226" y="1253712"/>
                  </a:lnTo>
                  <a:lnTo>
                    <a:pt x="0" y="1253712"/>
                  </a:lnTo>
                  <a:close/>
                </a:path>
              </a:pathLst>
            </a:custGeom>
            <a:solidFill>
              <a:srgbClr val="AB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32920" y="9258300"/>
            <a:ext cx="1035924" cy="1035924"/>
            <a:chOff x="0" y="0"/>
            <a:chExt cx="1381232" cy="138123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3A19E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621348" y="6160954"/>
            <a:ext cx="9615146" cy="3491903"/>
            <a:chOff x="0" y="0"/>
            <a:chExt cx="12820195" cy="465587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1282019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Mardoto Regular"/>
                </a:rPr>
                <a:t>Datathon 2023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992296"/>
              <a:ext cx="12820195" cy="66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Mardoto Regular"/>
                </a:rPr>
                <a:t>Team Synergy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16068"/>
              <a:ext cx="12820195" cy="305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FFFFFF"/>
                  </a:solidFill>
                  <a:latin typeface="Canva Sans 1 Bold"/>
                </a:rPr>
                <a:t>Short-Term Rental Investment Strategy: Analysis, Planning, and Implementation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0" y="9900285"/>
            <a:ext cx="559713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EFFFF"/>
                </a:solidFill>
                <a:latin typeface="Mardoto Regular"/>
              </a:rPr>
              <a:t>1/20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80071" y="-843331"/>
            <a:ext cx="7007041" cy="3700907"/>
            <a:chOff x="-56385" y="-222112"/>
            <a:chExt cx="1845476" cy="974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706" cy="530501"/>
            </a:xfrm>
            <a:custGeom>
              <a:avLst/>
              <a:gdLst/>
              <a:ahLst/>
              <a:cxnLst/>
              <a:rect l="l" t="t" r="r" b="b"/>
              <a:pathLst>
                <a:path w="1732706" h="530501">
                  <a:moveTo>
                    <a:pt x="0" y="0"/>
                  </a:moveTo>
                  <a:lnTo>
                    <a:pt x="1732706" y="0"/>
                  </a:lnTo>
                  <a:lnTo>
                    <a:pt x="1732706" y="530501"/>
                  </a:lnTo>
                  <a:lnTo>
                    <a:pt x="0" y="530501"/>
                  </a:lnTo>
                  <a:close/>
                </a:path>
              </a:pathLst>
            </a:custGeom>
            <a:solidFill>
              <a:srgbClr val="E3A19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-56385" y="-222112"/>
              <a:ext cx="1845476" cy="9747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1340"/>
                </a:lnSpc>
              </a:pPr>
              <a:r>
                <a:rPr lang="en-US" sz="8100" dirty="0">
                  <a:solidFill>
                    <a:srgbClr val="FFFFFF"/>
                  </a:solidFill>
                  <a:latin typeface="Canva Sans 1 Bold"/>
                </a:rPr>
                <a:t>Murray Hills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04283" y="0"/>
            <a:ext cx="6883718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7259300" y="9251076"/>
            <a:ext cx="1035924" cy="1035924"/>
            <a:chOff x="0" y="0"/>
            <a:chExt cx="1381232" cy="138123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3A19E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28700" y="2361763"/>
            <a:ext cx="9709784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1" lvl="1" indent="-36703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Canva Sans 1 Bold"/>
              </a:rPr>
              <a:t>Diverse housing options in a residential setting with city amenities</a:t>
            </a:r>
          </a:p>
          <a:p>
            <a:pPr>
              <a:lnSpc>
                <a:spcPts val="4760"/>
              </a:lnSpc>
            </a:pPr>
            <a:endParaRPr lang="en-US" sz="3400">
              <a:solidFill>
                <a:srgbClr val="FFFFFF"/>
              </a:solidFill>
              <a:latin typeface="Canva Sans 1 Bold"/>
            </a:endParaRPr>
          </a:p>
          <a:p>
            <a:pPr marL="734061" lvl="1" indent="-36703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Canva Sans 1 Bold"/>
              </a:rPr>
              <a:t>Established neighborhood with proximity to Grand, Central Station, Empire State Building,  Times Square, Fifth Avenue</a:t>
            </a:r>
          </a:p>
          <a:p>
            <a:pPr>
              <a:lnSpc>
                <a:spcPts val="4760"/>
              </a:lnSpc>
            </a:pPr>
            <a:endParaRPr lang="en-US" sz="3400">
              <a:solidFill>
                <a:srgbClr val="FFFFFF"/>
              </a:solidFill>
              <a:latin typeface="Canva Sans 1 Bold"/>
            </a:endParaRPr>
          </a:p>
          <a:p>
            <a:pPr marL="734061" lvl="1" indent="-36703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Canva Sans 1 Bold"/>
              </a:rPr>
              <a:t> Lively night life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9900285"/>
            <a:ext cx="803100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EFFFF"/>
                </a:solidFill>
                <a:latin typeface="Mardoto Regular"/>
              </a:rPr>
              <a:t>11/20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767" y="0"/>
            <a:ext cx="16736467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259300" y="9251076"/>
            <a:ext cx="1035924" cy="1035924"/>
            <a:chOff x="0" y="0"/>
            <a:chExt cx="1381232" cy="138123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B0000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0" y="9900285"/>
            <a:ext cx="649561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ardoto Regular"/>
              </a:rPr>
              <a:t>7/20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98755" y="1962392"/>
            <a:ext cx="2222506" cy="87940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9696" y="398460"/>
            <a:ext cx="6899958" cy="80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FFFFFF"/>
                </a:solidFill>
                <a:latin typeface="Canva Sans 2 Bold"/>
              </a:rPr>
              <a:t>Investment Strategy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499285" y="442362"/>
            <a:ext cx="1520029" cy="15200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993380" y="-6787480"/>
            <a:ext cx="11123093" cy="222461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98755" y="1962392"/>
            <a:ext cx="2222506" cy="879409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15387" y="3692202"/>
            <a:ext cx="4599996" cy="361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2"/>
              </a:lnSpc>
            </a:pPr>
            <a:endParaRPr/>
          </a:p>
          <a:p>
            <a:pPr>
              <a:lnSpc>
                <a:spcPts val="4142"/>
              </a:lnSpc>
            </a:pPr>
            <a:endParaRPr/>
          </a:p>
          <a:p>
            <a:pPr>
              <a:lnSpc>
                <a:spcPts val="4142"/>
              </a:lnSpc>
            </a:pPr>
            <a:r>
              <a:rPr lang="en-US" sz="2263" spc="45">
                <a:solidFill>
                  <a:srgbClr val="FFFFFF"/>
                </a:solidFill>
                <a:latin typeface="Canva Sans 1"/>
              </a:rPr>
              <a:t>Funding Down Payment</a:t>
            </a:r>
          </a:p>
          <a:p>
            <a:pPr>
              <a:lnSpc>
                <a:spcPts val="4142"/>
              </a:lnSpc>
            </a:pPr>
            <a:endParaRPr lang="en-US" sz="2263" spc="45">
              <a:solidFill>
                <a:srgbClr val="FFFFFF"/>
              </a:solidFill>
              <a:latin typeface="Canva Sans 1"/>
            </a:endParaRPr>
          </a:p>
          <a:p>
            <a:pPr>
              <a:lnSpc>
                <a:spcPts val="4142"/>
              </a:lnSpc>
            </a:pPr>
            <a:r>
              <a:rPr lang="en-US" sz="2263" spc="45">
                <a:solidFill>
                  <a:srgbClr val="FFFFFF"/>
                </a:solidFill>
                <a:latin typeface="Canva Sans 1"/>
              </a:rPr>
              <a:t>Operational Cost</a:t>
            </a:r>
          </a:p>
          <a:p>
            <a:pPr>
              <a:lnSpc>
                <a:spcPts val="4142"/>
              </a:lnSpc>
            </a:pPr>
            <a:endParaRPr lang="en-US" sz="2263" spc="45">
              <a:solidFill>
                <a:srgbClr val="FFFFFF"/>
              </a:solidFill>
              <a:latin typeface="Canva Sans 1"/>
            </a:endParaRPr>
          </a:p>
          <a:p>
            <a:pPr>
              <a:lnSpc>
                <a:spcPts val="4142"/>
              </a:lnSpc>
            </a:pPr>
            <a:r>
              <a:rPr lang="en-US" sz="2263" spc="45">
                <a:solidFill>
                  <a:srgbClr val="FFFFFF"/>
                </a:solidFill>
                <a:latin typeface="Canva Sans 1 Bold"/>
              </a:rPr>
              <a:t>Total Capital Requirement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46984" y="3692202"/>
            <a:ext cx="1536796" cy="4143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42"/>
              </a:lnSpc>
            </a:pPr>
            <a:endParaRPr/>
          </a:p>
          <a:p>
            <a:pPr algn="r">
              <a:lnSpc>
                <a:spcPts val="4142"/>
              </a:lnSpc>
            </a:pPr>
            <a:endParaRPr/>
          </a:p>
          <a:p>
            <a:pPr algn="r">
              <a:lnSpc>
                <a:spcPts val="4142"/>
              </a:lnSpc>
            </a:pPr>
            <a:r>
              <a:rPr lang="en-US" sz="2263" spc="45">
                <a:solidFill>
                  <a:srgbClr val="FFFFFF"/>
                </a:solidFill>
                <a:latin typeface="Canva Sans 2"/>
              </a:rPr>
              <a:t>$2.28M</a:t>
            </a:r>
          </a:p>
          <a:p>
            <a:pPr algn="r">
              <a:lnSpc>
                <a:spcPts val="4142"/>
              </a:lnSpc>
            </a:pPr>
            <a:endParaRPr lang="en-US" sz="2263" spc="45">
              <a:solidFill>
                <a:srgbClr val="FFFFFF"/>
              </a:solidFill>
              <a:latin typeface="Canva Sans 2"/>
            </a:endParaRPr>
          </a:p>
          <a:p>
            <a:pPr algn="r">
              <a:lnSpc>
                <a:spcPts val="4142"/>
              </a:lnSpc>
            </a:pPr>
            <a:r>
              <a:rPr lang="en-US" sz="2263" spc="45">
                <a:solidFill>
                  <a:srgbClr val="FFFFFF"/>
                </a:solidFill>
                <a:latin typeface="Canva Sans 2"/>
              </a:rPr>
              <a:t>$0.5M</a:t>
            </a:r>
          </a:p>
          <a:p>
            <a:pPr algn="r">
              <a:lnSpc>
                <a:spcPts val="4142"/>
              </a:lnSpc>
            </a:pPr>
            <a:endParaRPr lang="en-US" sz="2263" spc="45">
              <a:solidFill>
                <a:srgbClr val="FFFFFF"/>
              </a:solidFill>
              <a:latin typeface="Canva Sans 2"/>
            </a:endParaRPr>
          </a:p>
          <a:p>
            <a:pPr algn="r">
              <a:lnSpc>
                <a:spcPts val="4142"/>
              </a:lnSpc>
            </a:pPr>
            <a:r>
              <a:rPr lang="en-US" sz="2263" spc="45">
                <a:solidFill>
                  <a:srgbClr val="FFFFFF"/>
                </a:solidFill>
                <a:latin typeface="Canva Sans 2"/>
              </a:rPr>
              <a:t>$2.78M</a:t>
            </a:r>
          </a:p>
          <a:p>
            <a:pPr algn="r">
              <a:lnSpc>
                <a:spcPts val="4142"/>
              </a:lnSpc>
            </a:pPr>
            <a:endParaRPr lang="en-US" sz="2263" spc="45">
              <a:solidFill>
                <a:srgbClr val="FFFFFF"/>
              </a:solidFill>
              <a:latin typeface="Canva Sans 2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719675" y="2040217"/>
            <a:ext cx="1520029" cy="152002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7259300" y="9251076"/>
            <a:ext cx="1035924" cy="1035924"/>
            <a:chOff x="0" y="0"/>
            <a:chExt cx="1381232" cy="1381232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B000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9144000" y="1973542"/>
            <a:ext cx="7912659" cy="6446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6525" lvl="1" indent="-398262">
              <a:lnSpc>
                <a:spcPts val="5165"/>
              </a:lnSpc>
              <a:buFont typeface="Arial"/>
              <a:buChar char="•"/>
            </a:pPr>
            <a:r>
              <a:rPr lang="en-US" sz="3689">
                <a:solidFill>
                  <a:srgbClr val="000000"/>
                </a:solidFill>
                <a:latin typeface="Canva Sans 1"/>
              </a:rPr>
              <a:t>Buy-in timing:</a:t>
            </a:r>
          </a:p>
          <a:p>
            <a:pPr marL="1593050" lvl="2" indent="-531017">
              <a:lnSpc>
                <a:spcPts val="5165"/>
              </a:lnSpc>
              <a:buFont typeface="Arial"/>
              <a:buChar char="⚬"/>
            </a:pPr>
            <a:r>
              <a:rPr lang="en-US" sz="3689">
                <a:solidFill>
                  <a:srgbClr val="000000"/>
                </a:solidFill>
                <a:latin typeface="Canva Sans 1"/>
              </a:rPr>
              <a:t>April ~ June</a:t>
            </a:r>
          </a:p>
          <a:p>
            <a:pPr marL="796525" lvl="1" indent="-398262">
              <a:lnSpc>
                <a:spcPts val="5165"/>
              </a:lnSpc>
              <a:buFont typeface="Arial"/>
              <a:buChar char="•"/>
            </a:pPr>
            <a:r>
              <a:rPr lang="en-US" sz="3689">
                <a:solidFill>
                  <a:srgbClr val="000000"/>
                </a:solidFill>
                <a:latin typeface="Canva Sans 1"/>
              </a:rPr>
              <a:t>Payment:</a:t>
            </a:r>
          </a:p>
          <a:p>
            <a:pPr marL="1593050" lvl="2" indent="-531017">
              <a:lnSpc>
                <a:spcPts val="5165"/>
              </a:lnSpc>
              <a:buFont typeface="Arial"/>
              <a:buChar char="⚬"/>
            </a:pPr>
            <a:r>
              <a:rPr lang="en-US" sz="3689">
                <a:solidFill>
                  <a:srgbClr val="000000"/>
                </a:solidFill>
                <a:latin typeface="Canva Sans 1"/>
              </a:rPr>
              <a:t>Installments</a:t>
            </a:r>
          </a:p>
          <a:p>
            <a:pPr marL="796525" lvl="1" indent="-398262">
              <a:lnSpc>
                <a:spcPts val="5165"/>
              </a:lnSpc>
              <a:buFont typeface="Arial"/>
              <a:buChar char="•"/>
            </a:pPr>
            <a:r>
              <a:rPr lang="en-US" sz="3689">
                <a:solidFill>
                  <a:srgbClr val="000000"/>
                </a:solidFill>
                <a:latin typeface="Canva Sans 1"/>
              </a:rPr>
              <a:t>Flatiron:</a:t>
            </a:r>
          </a:p>
          <a:p>
            <a:pPr marL="1593050" lvl="2" indent="-531017">
              <a:lnSpc>
                <a:spcPts val="5165"/>
              </a:lnSpc>
              <a:buFont typeface="Arial"/>
              <a:buChar char="⚬"/>
            </a:pPr>
            <a:r>
              <a:rPr lang="en-US" sz="3689">
                <a:solidFill>
                  <a:srgbClr val="000000"/>
                </a:solidFill>
                <a:latin typeface="Canva Sans 1"/>
              </a:rPr>
              <a:t> 2 Condos (1 bedroom)</a:t>
            </a:r>
          </a:p>
          <a:p>
            <a:pPr marL="796525" lvl="1" indent="-398262">
              <a:lnSpc>
                <a:spcPts val="5165"/>
              </a:lnSpc>
              <a:buFont typeface="Arial"/>
              <a:buChar char="•"/>
            </a:pPr>
            <a:r>
              <a:rPr lang="en-US" sz="3689">
                <a:solidFill>
                  <a:srgbClr val="000000"/>
                </a:solidFill>
                <a:latin typeface="Canva Sans 1"/>
              </a:rPr>
              <a:t>Chelsea:</a:t>
            </a:r>
          </a:p>
          <a:p>
            <a:pPr marL="1593050" lvl="2" indent="-531017">
              <a:lnSpc>
                <a:spcPts val="5165"/>
              </a:lnSpc>
              <a:buFont typeface="Arial"/>
              <a:buChar char="⚬"/>
            </a:pPr>
            <a:r>
              <a:rPr lang="en-US" sz="3689">
                <a:solidFill>
                  <a:srgbClr val="000000"/>
                </a:solidFill>
                <a:latin typeface="Canva Sans 1"/>
              </a:rPr>
              <a:t> 4 Apartments (2 bedrooms)</a:t>
            </a:r>
          </a:p>
          <a:p>
            <a:pPr marL="796525" lvl="1" indent="-398262">
              <a:lnSpc>
                <a:spcPts val="5165"/>
              </a:lnSpc>
              <a:buFont typeface="Arial"/>
              <a:buChar char="•"/>
            </a:pPr>
            <a:r>
              <a:rPr lang="en-US" sz="3689">
                <a:solidFill>
                  <a:srgbClr val="000000"/>
                </a:solidFill>
                <a:latin typeface="Canva Sans 1"/>
              </a:rPr>
              <a:t>Murray Hill:</a:t>
            </a:r>
          </a:p>
          <a:p>
            <a:pPr marL="1593050" lvl="2" indent="-531017">
              <a:lnSpc>
                <a:spcPts val="5165"/>
              </a:lnSpc>
              <a:buFont typeface="Arial"/>
              <a:buChar char="⚬"/>
            </a:pPr>
            <a:r>
              <a:rPr lang="en-US" sz="3689">
                <a:solidFill>
                  <a:srgbClr val="000000"/>
                </a:solidFill>
                <a:latin typeface="Canva Sans 1"/>
              </a:rPr>
              <a:t>4 Apartments (2 bedrooms)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0" y="9900285"/>
            <a:ext cx="803100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ardoto Regular"/>
              </a:rPr>
              <a:t>12/20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364443"/>
            <a:chOff x="0" y="0"/>
            <a:chExt cx="24384000" cy="581925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44669" b="38013"/>
            <a:stretch>
              <a:fillRect/>
            </a:stretch>
          </p:blipFill>
          <p:spPr>
            <a:xfrm>
              <a:off x="0" y="0"/>
              <a:ext cx="24384000" cy="581925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010079" y="5335000"/>
            <a:ext cx="3757030" cy="3266927"/>
            <a:chOff x="0" y="-322649"/>
            <a:chExt cx="989506" cy="8604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9506" cy="218974"/>
            </a:xfrm>
            <a:custGeom>
              <a:avLst/>
              <a:gdLst/>
              <a:ahLst/>
              <a:cxnLst/>
              <a:rect l="l" t="t" r="r" b="b"/>
              <a:pathLst>
                <a:path w="989506" h="214539">
                  <a:moveTo>
                    <a:pt x="0" y="0"/>
                  </a:moveTo>
                  <a:lnTo>
                    <a:pt x="989506" y="0"/>
                  </a:lnTo>
                  <a:lnTo>
                    <a:pt x="989506" y="214539"/>
                  </a:lnTo>
                  <a:lnTo>
                    <a:pt x="0" y="214539"/>
                  </a:lnTo>
                  <a:close/>
                </a:path>
              </a:pathLst>
            </a:custGeom>
            <a:solidFill>
              <a:srgbClr val="F3F5F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67841" y="-322649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9162E"/>
                  </a:solidFill>
                  <a:latin typeface="Canva Sans 1 Bold"/>
                </a:rPr>
                <a:t>2025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81680" y="5335011"/>
            <a:ext cx="3737980" cy="3266918"/>
            <a:chOff x="0" y="-322647"/>
            <a:chExt cx="984489" cy="8604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84489" cy="217112"/>
            </a:xfrm>
            <a:custGeom>
              <a:avLst/>
              <a:gdLst/>
              <a:ahLst/>
              <a:cxnLst/>
              <a:rect l="l" t="t" r="r" b="b"/>
              <a:pathLst>
                <a:path w="984489" h="217112">
                  <a:moveTo>
                    <a:pt x="0" y="0"/>
                  </a:moveTo>
                  <a:lnTo>
                    <a:pt x="984489" y="0"/>
                  </a:lnTo>
                  <a:lnTo>
                    <a:pt x="984489" y="217112"/>
                  </a:lnTo>
                  <a:lnTo>
                    <a:pt x="0" y="217112"/>
                  </a:ln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5144" y="-322647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9162E"/>
                  </a:solidFill>
                  <a:latin typeface="Canva Sans 1 Bold"/>
                </a:rPr>
                <a:t>2026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602031" y="5929139"/>
            <a:ext cx="3727479" cy="2082141"/>
            <a:chOff x="0" y="-138487"/>
            <a:chExt cx="812800" cy="4540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76491"/>
            </a:xfrm>
            <a:custGeom>
              <a:avLst/>
              <a:gdLst/>
              <a:ahLst/>
              <a:cxnLst/>
              <a:rect l="l" t="t" r="r" b="b"/>
              <a:pathLst>
                <a:path w="812800" h="176491">
                  <a:moveTo>
                    <a:pt x="609600" y="0"/>
                  </a:moveTo>
                  <a:lnTo>
                    <a:pt x="0" y="0"/>
                  </a:lnTo>
                  <a:lnTo>
                    <a:pt x="0" y="176491"/>
                  </a:lnTo>
                  <a:lnTo>
                    <a:pt x="609600" y="176491"/>
                  </a:lnTo>
                  <a:lnTo>
                    <a:pt x="812800" y="88245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E3A19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2715" y="-138487"/>
              <a:ext cx="6985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Canva Sans 1 Bold"/>
                </a:rPr>
                <a:t>2028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02470" y="5337316"/>
            <a:ext cx="3722664" cy="3266922"/>
            <a:chOff x="45727" y="-325088"/>
            <a:chExt cx="980455" cy="860425"/>
          </a:xfrm>
        </p:grpSpPr>
        <p:sp>
          <p:nvSpPr>
            <p:cNvPr id="14" name="Freeform 14"/>
            <p:cNvSpPr/>
            <p:nvPr/>
          </p:nvSpPr>
          <p:spPr>
            <a:xfrm>
              <a:off x="45727" y="-3049"/>
              <a:ext cx="980455" cy="215926"/>
            </a:xfrm>
            <a:custGeom>
              <a:avLst/>
              <a:gdLst/>
              <a:ahLst/>
              <a:cxnLst/>
              <a:rect l="l" t="t" r="r" b="b"/>
              <a:pathLst>
                <a:path w="980455" h="215926">
                  <a:moveTo>
                    <a:pt x="0" y="0"/>
                  </a:moveTo>
                  <a:lnTo>
                    <a:pt x="980455" y="0"/>
                  </a:lnTo>
                  <a:lnTo>
                    <a:pt x="980455" y="215926"/>
                  </a:lnTo>
                  <a:lnTo>
                    <a:pt x="0" y="215926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82224" y="-325088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9162E"/>
                  </a:solidFill>
                  <a:latin typeface="Canva Sans 1 Bold"/>
                </a:rPr>
                <a:t>2027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 flipH="1" flipV="1">
            <a:off x="5744935" y="5996858"/>
            <a:ext cx="4762" cy="56320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12859628" y="6099690"/>
            <a:ext cx="0" cy="46036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H="1" flipV="1">
            <a:off x="9281222" y="7384403"/>
            <a:ext cx="1379" cy="604283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H="1" flipV="1">
            <a:off x="16479907" y="7374648"/>
            <a:ext cx="1552" cy="614049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" name="Group 20"/>
          <p:cNvGrpSpPr/>
          <p:nvPr/>
        </p:nvGrpSpPr>
        <p:grpSpPr>
          <a:xfrm>
            <a:off x="4026333" y="3902375"/>
            <a:ext cx="3437204" cy="3508213"/>
            <a:chOff x="0" y="-209026"/>
            <a:chExt cx="871007" cy="889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1007" cy="321727"/>
            </a:xfrm>
            <a:custGeom>
              <a:avLst/>
              <a:gdLst/>
              <a:ahLst/>
              <a:cxnLst/>
              <a:rect l="l" t="t" r="r" b="b"/>
              <a:pathLst>
                <a:path w="871007" h="321727">
                  <a:moveTo>
                    <a:pt x="0" y="0"/>
                  </a:moveTo>
                  <a:lnTo>
                    <a:pt x="871007" y="0"/>
                  </a:lnTo>
                  <a:lnTo>
                    <a:pt x="871007" y="321727"/>
                  </a:lnTo>
                  <a:lnTo>
                    <a:pt x="0" y="3217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50150" y="-209026"/>
              <a:ext cx="812800" cy="8890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320"/>
                </a:lnSpc>
              </a:pPr>
              <a:r>
                <a:rPr lang="en-US" sz="3800" dirty="0">
                  <a:solidFill>
                    <a:srgbClr val="FFFFFF"/>
                  </a:solidFill>
                  <a:latin typeface="Canva Sans 1"/>
                </a:rPr>
                <a:t>$1,037,860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141026" y="4149341"/>
            <a:ext cx="3437204" cy="3508213"/>
            <a:chOff x="0" y="-172502"/>
            <a:chExt cx="871007" cy="889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1007" cy="321727"/>
            </a:xfrm>
            <a:custGeom>
              <a:avLst/>
              <a:gdLst/>
              <a:ahLst/>
              <a:cxnLst/>
              <a:rect l="l" t="t" r="r" b="b"/>
              <a:pathLst>
                <a:path w="871007" h="321727">
                  <a:moveTo>
                    <a:pt x="0" y="0"/>
                  </a:moveTo>
                  <a:lnTo>
                    <a:pt x="871007" y="0"/>
                  </a:lnTo>
                  <a:lnTo>
                    <a:pt x="871007" y="321727"/>
                  </a:lnTo>
                  <a:lnTo>
                    <a:pt x="0" y="3217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2470" y="-172502"/>
              <a:ext cx="812800" cy="8890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5320"/>
                </a:lnSpc>
                <a:spcBef>
                  <a:spcPct val="0"/>
                </a:spcBef>
              </a:pPr>
              <a:r>
                <a:rPr lang="en-US" sz="3800" dirty="0">
                  <a:solidFill>
                    <a:srgbClr val="FFFFFF"/>
                  </a:solidFill>
                  <a:latin typeface="Canva Sans 1"/>
                </a:rPr>
                <a:t>$1,255,811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563999" y="6485553"/>
            <a:ext cx="3437204" cy="3508213"/>
            <a:chOff x="0" y="-380902"/>
            <a:chExt cx="871007" cy="889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1007" cy="321727"/>
            </a:xfrm>
            <a:custGeom>
              <a:avLst/>
              <a:gdLst/>
              <a:ahLst/>
              <a:cxnLst/>
              <a:rect l="l" t="t" r="r" b="b"/>
              <a:pathLst>
                <a:path w="871007" h="321727">
                  <a:moveTo>
                    <a:pt x="0" y="0"/>
                  </a:moveTo>
                  <a:lnTo>
                    <a:pt x="871007" y="0"/>
                  </a:lnTo>
                  <a:lnTo>
                    <a:pt x="871007" y="321727"/>
                  </a:lnTo>
                  <a:lnTo>
                    <a:pt x="0" y="3217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44228" y="-380902"/>
              <a:ext cx="812800" cy="8890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320"/>
                </a:lnSpc>
              </a:pPr>
              <a:r>
                <a:rPr lang="en-US" sz="3800" dirty="0">
                  <a:solidFill>
                    <a:srgbClr val="FFFFFF"/>
                  </a:solidFill>
                  <a:latin typeface="Canva Sans 1"/>
                </a:rPr>
                <a:t>$1,141,646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754073" y="6516267"/>
            <a:ext cx="3437204" cy="3508213"/>
            <a:chOff x="0" y="-302320"/>
            <a:chExt cx="871007" cy="889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71007" cy="321727"/>
            </a:xfrm>
            <a:custGeom>
              <a:avLst/>
              <a:gdLst/>
              <a:ahLst/>
              <a:cxnLst/>
              <a:rect l="l" t="t" r="r" b="b"/>
              <a:pathLst>
                <a:path w="871007" h="321727">
                  <a:moveTo>
                    <a:pt x="0" y="0"/>
                  </a:moveTo>
                  <a:lnTo>
                    <a:pt x="871007" y="0"/>
                  </a:lnTo>
                  <a:lnTo>
                    <a:pt x="871007" y="321727"/>
                  </a:lnTo>
                  <a:lnTo>
                    <a:pt x="0" y="3217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17612" y="-302320"/>
              <a:ext cx="812800" cy="8890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5320"/>
                </a:lnSpc>
                <a:spcBef>
                  <a:spcPct val="0"/>
                </a:spcBef>
              </a:pPr>
              <a:r>
                <a:rPr lang="en-US" sz="3800" dirty="0">
                  <a:solidFill>
                    <a:srgbClr val="FFFFFF"/>
                  </a:solidFill>
                  <a:latin typeface="Canva Sans 1"/>
                </a:rPr>
                <a:t>$1,381,392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7252076" y="9251076"/>
            <a:ext cx="1035924" cy="1035924"/>
            <a:chOff x="0" y="0"/>
            <a:chExt cx="1381232" cy="1381232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76D80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  <p:grpSp>
        <p:nvGrpSpPr>
          <p:cNvPr id="37" name="Group 37"/>
          <p:cNvGrpSpPr/>
          <p:nvPr/>
        </p:nvGrpSpPr>
        <p:grpSpPr>
          <a:xfrm>
            <a:off x="0" y="1331517"/>
            <a:ext cx="8478104" cy="2317470"/>
            <a:chOff x="0" y="0"/>
            <a:chExt cx="2232916" cy="61036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232916" cy="610362"/>
            </a:xfrm>
            <a:custGeom>
              <a:avLst/>
              <a:gdLst/>
              <a:ahLst/>
              <a:cxnLst/>
              <a:rect l="l" t="t" r="r" b="b"/>
              <a:pathLst>
                <a:path w="2232916" h="610362">
                  <a:moveTo>
                    <a:pt x="0" y="0"/>
                  </a:moveTo>
                  <a:lnTo>
                    <a:pt x="2232916" y="0"/>
                  </a:lnTo>
                  <a:lnTo>
                    <a:pt x="2232916" y="610362"/>
                  </a:lnTo>
                  <a:lnTo>
                    <a:pt x="0" y="610362"/>
                  </a:lnTo>
                  <a:close/>
                </a:path>
              </a:pathLst>
            </a:custGeom>
            <a:solidFill>
              <a:srgbClr val="E3A19E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52400"/>
              <a:ext cx="812800" cy="9652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r">
                <a:lnSpc>
                  <a:spcPts val="11200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825228" y="2047340"/>
            <a:ext cx="7378989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40"/>
              </a:lnSpc>
            </a:pPr>
            <a:r>
              <a:rPr lang="en-US" sz="5700">
                <a:solidFill>
                  <a:srgbClr val="FFFFFF"/>
                </a:solidFill>
                <a:latin typeface="Canva Sans 1 Bold"/>
              </a:rPr>
              <a:t>Revenue Projections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7259300" y="9251076"/>
            <a:ext cx="1035924" cy="1035924"/>
            <a:chOff x="0" y="0"/>
            <a:chExt cx="1381232" cy="1381232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3A19E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  <p:grpSp>
        <p:nvGrpSpPr>
          <p:cNvPr id="46" name="Group 46"/>
          <p:cNvGrpSpPr/>
          <p:nvPr/>
        </p:nvGrpSpPr>
        <p:grpSpPr>
          <a:xfrm>
            <a:off x="269303" y="5256290"/>
            <a:ext cx="3757030" cy="3266927"/>
            <a:chOff x="0" y="-344766"/>
            <a:chExt cx="989506" cy="86042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89506" cy="214539"/>
            </a:xfrm>
            <a:custGeom>
              <a:avLst/>
              <a:gdLst/>
              <a:ahLst/>
              <a:cxnLst/>
              <a:rect l="l" t="t" r="r" b="b"/>
              <a:pathLst>
                <a:path w="989506" h="214539">
                  <a:moveTo>
                    <a:pt x="0" y="0"/>
                  </a:moveTo>
                  <a:lnTo>
                    <a:pt x="989506" y="0"/>
                  </a:lnTo>
                  <a:lnTo>
                    <a:pt x="989506" y="214539"/>
                  </a:lnTo>
                  <a:lnTo>
                    <a:pt x="0" y="21453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2101" y="-344766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9162E"/>
                  </a:solidFill>
                  <a:latin typeface="Canva Sans 1 Bold"/>
                </a:rPr>
                <a:t>2024</a:t>
              </a:r>
            </a:p>
          </p:txBody>
        </p:sp>
      </p:grpSp>
      <p:sp>
        <p:nvSpPr>
          <p:cNvPr id="49" name="AutoShape 49"/>
          <p:cNvSpPr/>
          <p:nvPr/>
        </p:nvSpPr>
        <p:spPr>
          <a:xfrm flipH="1" flipV="1">
            <a:off x="2106998" y="7377179"/>
            <a:ext cx="1379" cy="604283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" name="TextBox 52"/>
          <p:cNvSpPr txBox="1"/>
          <p:nvPr/>
        </p:nvSpPr>
        <p:spPr>
          <a:xfrm>
            <a:off x="447663" y="6512945"/>
            <a:ext cx="3207505" cy="3508213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FFFFFF"/>
                </a:solidFill>
                <a:latin typeface="Canva Sans 1"/>
              </a:rPr>
              <a:t>$943,509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0" y="9900285"/>
            <a:ext cx="803100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EFFFF"/>
                </a:solidFill>
                <a:latin typeface="Mardoto Regular"/>
              </a:rPr>
              <a:t>13/20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4496766"/>
          <a:ext cx="12547997" cy="4298489"/>
        </p:xfrm>
        <a:graphic>
          <a:graphicData uri="http://schemas.openxmlformats.org/drawingml/2006/table">
            <a:tbl>
              <a:tblPr/>
              <a:tblGrid>
                <a:gridCol w="3601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2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2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2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1209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A19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9162E"/>
                          </a:solidFill>
                          <a:latin typeface="Canva Sans 1 Bold"/>
                        </a:rPr>
                        <a:t>FY '24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A19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9162E"/>
                          </a:solidFill>
                          <a:latin typeface="Canva Sans 1 Bold"/>
                        </a:rPr>
                        <a:t>FY '28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A19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9162E"/>
                          </a:solidFill>
                          <a:latin typeface="Canva Sans 1 Bold"/>
                        </a:rPr>
                        <a:t>YOY change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A1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9162E"/>
                          </a:solidFill>
                          <a:latin typeface="Canva Sans 1 Bold"/>
                        </a:rPr>
                        <a:t>Revenue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9162E"/>
                          </a:solidFill>
                          <a:latin typeface="Canva Sans 1"/>
                        </a:rPr>
                        <a:t>$ 943,509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9162E"/>
                          </a:solidFill>
                          <a:latin typeface="Canva Sans 1"/>
                        </a:rPr>
                        <a:t>$ 1,422,833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9162E"/>
                          </a:solidFill>
                          <a:latin typeface="Canva Sans 1"/>
                        </a:rPr>
                        <a:t>% 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710"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9162E"/>
                          </a:solidFill>
                          <a:latin typeface="Canva Sans 1 Bold"/>
                        </a:rPr>
                        <a:t>Expenses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9162E"/>
                          </a:solidFill>
                          <a:latin typeface="Canva Sans 1"/>
                        </a:rPr>
                        <a:t>$ 573,029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9162E"/>
                          </a:solidFill>
                          <a:latin typeface="Canva Sans 1"/>
                        </a:rPr>
                        <a:t>$ 723,544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9162E"/>
                          </a:solidFill>
                          <a:latin typeface="Canva Sans 1"/>
                        </a:rPr>
                        <a:t>% 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710"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9162E"/>
                          </a:solidFill>
                          <a:latin typeface="Canva Sans 1 Bold"/>
                        </a:rPr>
                        <a:t>NOI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9162E"/>
                          </a:solidFill>
                          <a:latin typeface="Canva Sans 1"/>
                        </a:rPr>
                        <a:t>$ 629,360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9162E"/>
                          </a:solidFill>
                          <a:latin typeface="Canva Sans 1"/>
                        </a:rPr>
                        <a:t>$ 946,012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9162E"/>
                          </a:solidFill>
                          <a:latin typeface="Canva Sans 1"/>
                        </a:rPr>
                        <a:t>%10.6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2710"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916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028700" y="1115671"/>
            <a:ext cx="11443203" cy="1845886"/>
            <a:chOff x="0" y="0"/>
            <a:chExt cx="15257604" cy="2461181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5257604" cy="171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>
                  <a:solidFill>
                    <a:srgbClr val="09162E"/>
                  </a:solidFill>
                  <a:latin typeface="Canva Sans 1"/>
                </a:rPr>
                <a:t>Recoupment Plan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6826"/>
              <a:ext cx="15257604" cy="554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143338" y="0"/>
            <a:ext cx="4163712" cy="10287000"/>
            <a:chOff x="0" y="0"/>
            <a:chExt cx="5551616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21654" r="51379"/>
            <a:stretch>
              <a:fillRect/>
            </a:stretch>
          </p:blipFill>
          <p:spPr>
            <a:xfrm>
              <a:off x="0" y="0"/>
              <a:ext cx="5551616" cy="1371600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7252076" y="9258300"/>
            <a:ext cx="1035924" cy="1035924"/>
            <a:chOff x="0" y="0"/>
            <a:chExt cx="1381232" cy="138123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B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0" y="9900285"/>
            <a:ext cx="803100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ardoto Regular"/>
              </a:rPr>
              <a:t>14/20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5603" y="0"/>
            <a:ext cx="8403697" cy="10287000"/>
            <a:chOff x="0" y="0"/>
            <a:chExt cx="221331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13320" cy="2709333"/>
            </a:xfrm>
            <a:custGeom>
              <a:avLst/>
              <a:gdLst/>
              <a:ahLst/>
              <a:cxnLst/>
              <a:rect l="l" t="t" r="r" b="b"/>
              <a:pathLst>
                <a:path w="2213320" h="2709333">
                  <a:moveTo>
                    <a:pt x="0" y="0"/>
                  </a:moveTo>
                  <a:lnTo>
                    <a:pt x="2213320" y="0"/>
                  </a:lnTo>
                  <a:lnTo>
                    <a:pt x="221332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B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2076" y="0"/>
            <a:ext cx="1035924" cy="10287000"/>
            <a:chOff x="0" y="0"/>
            <a:chExt cx="272836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2836" cy="2709333"/>
            </a:xfrm>
            <a:custGeom>
              <a:avLst/>
              <a:gdLst/>
              <a:ahLst/>
              <a:cxnLst/>
              <a:rect l="l" t="t" r="r" b="b"/>
              <a:pathLst>
                <a:path w="272836" h="2709333">
                  <a:moveTo>
                    <a:pt x="0" y="0"/>
                  </a:moveTo>
                  <a:lnTo>
                    <a:pt x="272836" y="0"/>
                  </a:lnTo>
                  <a:lnTo>
                    <a:pt x="2728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162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2076" y="9251076"/>
            <a:ext cx="1035924" cy="1035924"/>
            <a:chOff x="0" y="0"/>
            <a:chExt cx="1381232" cy="138123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0DBE8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7248467" y="9251076"/>
            <a:ext cx="1035924" cy="1035924"/>
            <a:chOff x="0" y="0"/>
            <a:chExt cx="1381232" cy="1381232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3A19E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28526" y="3086100"/>
            <a:ext cx="5657850" cy="41148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028700" y="2812702"/>
            <a:ext cx="7091182" cy="1256134"/>
            <a:chOff x="0" y="0"/>
            <a:chExt cx="9454909" cy="1674845"/>
          </a:xfrm>
        </p:grpSpPr>
        <p:sp>
          <p:nvSpPr>
            <p:cNvPr id="20" name="TextBox 20"/>
            <p:cNvSpPr txBox="1"/>
            <p:nvPr/>
          </p:nvSpPr>
          <p:spPr>
            <a:xfrm>
              <a:off x="0" y="677894"/>
              <a:ext cx="9454909" cy="996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99"/>
                </a:lnSpc>
              </a:pPr>
              <a:r>
                <a:rPr lang="en-US" sz="4499">
                  <a:solidFill>
                    <a:srgbClr val="09162E"/>
                  </a:solidFill>
                  <a:latin typeface="Mardoto Bold"/>
                </a:rPr>
                <a:t>147%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9454909" cy="551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</a:pPr>
              <a:r>
                <a:rPr lang="en-US" sz="2399">
                  <a:solidFill>
                    <a:srgbClr val="09162E"/>
                  </a:solidFill>
                  <a:latin typeface="Mardoto Regular"/>
                </a:rPr>
                <a:t>Return rate - with Cashing out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1028700"/>
            <a:ext cx="7188728" cy="1283911"/>
            <a:chOff x="0" y="0"/>
            <a:chExt cx="9584970" cy="1711881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9525"/>
              <a:ext cx="9584970" cy="97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>
                  <a:solidFill>
                    <a:srgbClr val="09162E"/>
                  </a:solidFill>
                  <a:latin typeface="Mardoto Bold"/>
                </a:rPr>
                <a:t>Financial Metrics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138476"/>
              <a:ext cx="9584970" cy="573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4824327"/>
            <a:ext cx="7091182" cy="1256134"/>
            <a:chOff x="0" y="0"/>
            <a:chExt cx="9454909" cy="1674845"/>
          </a:xfrm>
        </p:grpSpPr>
        <p:sp>
          <p:nvSpPr>
            <p:cNvPr id="26" name="TextBox 26"/>
            <p:cNvSpPr txBox="1"/>
            <p:nvPr/>
          </p:nvSpPr>
          <p:spPr>
            <a:xfrm>
              <a:off x="0" y="677894"/>
              <a:ext cx="9454909" cy="996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99"/>
                </a:lnSpc>
              </a:pPr>
              <a:r>
                <a:rPr lang="en-US" sz="4499">
                  <a:solidFill>
                    <a:srgbClr val="09162E"/>
                  </a:solidFill>
                  <a:latin typeface="Mardoto Bold"/>
                </a:rPr>
                <a:t>30%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9454909" cy="551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</a:pPr>
              <a:r>
                <a:rPr lang="en-US" sz="2399">
                  <a:solidFill>
                    <a:srgbClr val="09162E"/>
                  </a:solidFill>
                  <a:latin typeface="Mardoto Regular"/>
                </a:rPr>
                <a:t>Share - without Cashing out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8700" y="6765188"/>
            <a:ext cx="7091182" cy="2046709"/>
            <a:chOff x="0" y="0"/>
            <a:chExt cx="9454909" cy="2728945"/>
          </a:xfrm>
        </p:grpSpPr>
        <p:sp>
          <p:nvSpPr>
            <p:cNvPr id="29" name="TextBox 29"/>
            <p:cNvSpPr txBox="1"/>
            <p:nvPr/>
          </p:nvSpPr>
          <p:spPr>
            <a:xfrm>
              <a:off x="0" y="677894"/>
              <a:ext cx="9454909" cy="2051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99"/>
                </a:lnSpc>
              </a:pPr>
              <a:r>
                <a:rPr lang="en-US" sz="4499">
                  <a:solidFill>
                    <a:srgbClr val="09162E"/>
                  </a:solidFill>
                  <a:latin typeface="Mardoto Bold"/>
                </a:rPr>
                <a:t>10 % (first five years)</a:t>
              </a:r>
            </a:p>
            <a:p>
              <a:pPr>
                <a:lnSpc>
                  <a:spcPts val="6299"/>
                </a:lnSpc>
              </a:pPr>
              <a:r>
                <a:rPr lang="en-US" sz="4499">
                  <a:solidFill>
                    <a:srgbClr val="09162E"/>
                  </a:solidFill>
                  <a:latin typeface="Mardoto Bold"/>
                </a:rPr>
                <a:t>3 % (after the fifth year)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9454909" cy="551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</a:pPr>
              <a:r>
                <a:rPr lang="en-US" sz="2399">
                  <a:solidFill>
                    <a:srgbClr val="09162E"/>
                  </a:solidFill>
                  <a:latin typeface="Mardoto Regular"/>
                </a:rPr>
                <a:t>Annual </a:t>
              </a:r>
              <a:r>
                <a:rPr lang="en-US" sz="2399" u="none">
                  <a:solidFill>
                    <a:srgbClr val="09162E"/>
                  </a:solidFill>
                  <a:latin typeface="Mardoto Regular"/>
                </a:rPr>
                <a:t>Revenue Growth Rate: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0" y="9900285"/>
            <a:ext cx="803100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ardoto Regular"/>
              </a:rPr>
              <a:t>15/20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5603" y="0"/>
            <a:ext cx="8403697" cy="10287000"/>
            <a:chOff x="0" y="0"/>
            <a:chExt cx="221331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13320" cy="2709333"/>
            </a:xfrm>
            <a:custGeom>
              <a:avLst/>
              <a:gdLst/>
              <a:ahLst/>
              <a:cxnLst/>
              <a:rect l="l" t="t" r="r" b="b"/>
              <a:pathLst>
                <a:path w="2213320" h="2709333">
                  <a:moveTo>
                    <a:pt x="0" y="0"/>
                  </a:moveTo>
                  <a:lnTo>
                    <a:pt x="2213320" y="0"/>
                  </a:lnTo>
                  <a:lnTo>
                    <a:pt x="221332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B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2076" y="0"/>
            <a:ext cx="1035924" cy="10287000"/>
            <a:chOff x="0" y="0"/>
            <a:chExt cx="272836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2836" cy="2709333"/>
            </a:xfrm>
            <a:custGeom>
              <a:avLst/>
              <a:gdLst/>
              <a:ahLst/>
              <a:cxnLst/>
              <a:rect l="l" t="t" r="r" b="b"/>
              <a:pathLst>
                <a:path w="272836" h="2709333">
                  <a:moveTo>
                    <a:pt x="0" y="0"/>
                  </a:moveTo>
                  <a:lnTo>
                    <a:pt x="272836" y="0"/>
                  </a:lnTo>
                  <a:lnTo>
                    <a:pt x="2728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162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2076" y="9251076"/>
            <a:ext cx="1035924" cy="1035924"/>
            <a:chOff x="0" y="0"/>
            <a:chExt cx="1381232" cy="138123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0DBE8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7259300" y="9251076"/>
            <a:ext cx="1035924" cy="1035924"/>
            <a:chOff x="0" y="0"/>
            <a:chExt cx="1381232" cy="1381232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3A19E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182165" y="255211"/>
            <a:ext cx="4069911" cy="411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93610" y="6585286"/>
            <a:ext cx="4658908" cy="3701714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028700" y="2812702"/>
            <a:ext cx="7091182" cy="1256134"/>
            <a:chOff x="0" y="0"/>
            <a:chExt cx="9454909" cy="167484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677894"/>
              <a:ext cx="9454909" cy="996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99"/>
                </a:lnSpc>
              </a:pPr>
              <a:r>
                <a:rPr lang="en-US" sz="4499">
                  <a:solidFill>
                    <a:srgbClr val="09162E"/>
                  </a:solidFill>
                  <a:latin typeface="Mardoto Bold"/>
                </a:rPr>
                <a:t>$ 48,474,235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9454909" cy="551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</a:pPr>
              <a:r>
                <a:rPr lang="en-US" sz="2399">
                  <a:solidFill>
                    <a:srgbClr val="09162E"/>
                  </a:solidFill>
                  <a:latin typeface="Mardoto Regular"/>
                </a:rPr>
                <a:t>Net present value in 5 years: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8700" y="1028700"/>
            <a:ext cx="7188728" cy="1283911"/>
            <a:chOff x="0" y="0"/>
            <a:chExt cx="9584970" cy="1711881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9525"/>
              <a:ext cx="9584970" cy="97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>
                  <a:solidFill>
                    <a:srgbClr val="09162E"/>
                  </a:solidFill>
                  <a:latin typeface="Mardoto Bold"/>
                </a:rPr>
                <a:t>Financial Metrics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138476"/>
              <a:ext cx="9584970" cy="573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8700" y="4824327"/>
            <a:ext cx="7091182" cy="1256134"/>
            <a:chOff x="0" y="0"/>
            <a:chExt cx="9454909" cy="1674845"/>
          </a:xfrm>
        </p:grpSpPr>
        <p:sp>
          <p:nvSpPr>
            <p:cNvPr id="27" name="TextBox 27"/>
            <p:cNvSpPr txBox="1"/>
            <p:nvPr/>
          </p:nvSpPr>
          <p:spPr>
            <a:xfrm>
              <a:off x="0" y="677894"/>
              <a:ext cx="9454909" cy="996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99"/>
                </a:lnSpc>
              </a:pPr>
              <a:r>
                <a:rPr lang="en-US" sz="4499" dirty="0">
                  <a:solidFill>
                    <a:srgbClr val="09162E"/>
                  </a:solidFill>
                  <a:latin typeface="Mardoto Bold"/>
                </a:rPr>
                <a:t>$ 94K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9454909" cy="551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</a:pPr>
              <a:r>
                <a:rPr lang="en-US" sz="2399" u="none">
                  <a:solidFill>
                    <a:srgbClr val="09162E"/>
                  </a:solidFill>
                  <a:latin typeface="Mardoto Regular"/>
                </a:rPr>
                <a:t>Average Revenue/Property: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511860" y="2812702"/>
            <a:ext cx="7091182" cy="1256134"/>
            <a:chOff x="0" y="0"/>
            <a:chExt cx="9454909" cy="1674845"/>
          </a:xfrm>
        </p:grpSpPr>
        <p:sp>
          <p:nvSpPr>
            <p:cNvPr id="30" name="TextBox 30"/>
            <p:cNvSpPr txBox="1"/>
            <p:nvPr/>
          </p:nvSpPr>
          <p:spPr>
            <a:xfrm>
              <a:off x="0" y="677894"/>
              <a:ext cx="9454909" cy="996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99"/>
                </a:lnSpc>
              </a:pPr>
              <a:r>
                <a:rPr lang="en-US" sz="4499">
                  <a:solidFill>
                    <a:srgbClr val="FFFFFF"/>
                  </a:solidFill>
                  <a:latin typeface="Mardoto Bold"/>
                </a:rPr>
                <a:t>5 Years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9454909" cy="551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</a:pPr>
              <a:r>
                <a:rPr lang="en-US" sz="2399">
                  <a:solidFill>
                    <a:srgbClr val="FFFFFF"/>
                  </a:solidFill>
                  <a:latin typeface="Mardoto Regular"/>
                </a:rPr>
                <a:t>Break Even Point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511860" y="4824327"/>
            <a:ext cx="7091182" cy="1256134"/>
            <a:chOff x="0" y="0"/>
            <a:chExt cx="9454909" cy="1674845"/>
          </a:xfrm>
        </p:grpSpPr>
        <p:sp>
          <p:nvSpPr>
            <p:cNvPr id="33" name="TextBox 33"/>
            <p:cNvSpPr txBox="1"/>
            <p:nvPr/>
          </p:nvSpPr>
          <p:spPr>
            <a:xfrm>
              <a:off x="0" y="677894"/>
              <a:ext cx="9454909" cy="996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99"/>
                </a:lnSpc>
              </a:pPr>
              <a:r>
                <a:rPr lang="en-US" sz="4499">
                  <a:solidFill>
                    <a:srgbClr val="FFFFFF"/>
                  </a:solidFill>
                  <a:latin typeface="Mardoto Bold"/>
                </a:rPr>
                <a:t>5 Years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76200"/>
              <a:ext cx="9454909" cy="551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</a:pPr>
              <a:r>
                <a:rPr lang="en-US" sz="2399">
                  <a:solidFill>
                    <a:srgbClr val="FFFFFF"/>
                  </a:solidFill>
                  <a:latin typeface="Mardoto Regular"/>
                </a:rPr>
                <a:t>Payback Period - with Cashing Out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511860" y="6765188"/>
            <a:ext cx="7091182" cy="1256134"/>
            <a:chOff x="0" y="0"/>
            <a:chExt cx="9454909" cy="1674845"/>
          </a:xfrm>
        </p:grpSpPr>
        <p:sp>
          <p:nvSpPr>
            <p:cNvPr id="36" name="TextBox 36"/>
            <p:cNvSpPr txBox="1"/>
            <p:nvPr/>
          </p:nvSpPr>
          <p:spPr>
            <a:xfrm>
              <a:off x="0" y="677894"/>
              <a:ext cx="9454909" cy="996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99"/>
                </a:lnSpc>
              </a:pPr>
              <a:r>
                <a:rPr lang="en-US" sz="4499">
                  <a:solidFill>
                    <a:srgbClr val="FFFFFF"/>
                  </a:solidFill>
                  <a:latin typeface="Mardoto Bold"/>
                </a:rPr>
                <a:t>21 Years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9454909" cy="551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</a:pPr>
              <a:r>
                <a:rPr lang="en-US" sz="2399">
                  <a:solidFill>
                    <a:srgbClr val="FFFFFF"/>
                  </a:solidFill>
                  <a:latin typeface="Mardoto Regular"/>
                </a:rPr>
                <a:t>Payback Period - without Cashing Out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0" y="9900285"/>
            <a:ext cx="803100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ardoto Regular"/>
              </a:rPr>
              <a:t>15/20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95754"/>
            <a:ext cx="18288000" cy="876254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4948" y="1028700"/>
            <a:ext cx="8478104" cy="2288895"/>
            <a:chOff x="0" y="0"/>
            <a:chExt cx="2232916" cy="6028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2916" cy="602837"/>
            </a:xfrm>
            <a:custGeom>
              <a:avLst/>
              <a:gdLst/>
              <a:ahLst/>
              <a:cxnLst/>
              <a:rect l="l" t="t" r="r" b="b"/>
              <a:pathLst>
                <a:path w="2232916" h="602837">
                  <a:moveTo>
                    <a:pt x="0" y="0"/>
                  </a:moveTo>
                  <a:lnTo>
                    <a:pt x="2232916" y="0"/>
                  </a:lnTo>
                  <a:lnTo>
                    <a:pt x="2232916" y="602837"/>
                  </a:lnTo>
                  <a:lnTo>
                    <a:pt x="0" y="602837"/>
                  </a:lnTo>
                  <a:close/>
                </a:path>
              </a:pathLst>
            </a:custGeom>
            <a:solidFill>
              <a:srgbClr val="E3A19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61925"/>
              <a:ext cx="812800" cy="9747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r">
                <a:lnSpc>
                  <a:spcPts val="112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16283" y="5143500"/>
            <a:ext cx="5414211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2207" y="4969484"/>
            <a:ext cx="5729468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760325" y="4969484"/>
            <a:ext cx="5226651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454505" y="1725472"/>
            <a:ext cx="7378989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FFFFFF"/>
                </a:solidFill>
                <a:latin typeface="Canva Sans 1 Bold"/>
              </a:rPr>
              <a:t>Technology Solutions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259300" y="9251076"/>
            <a:ext cx="1035924" cy="1035924"/>
            <a:chOff x="0" y="0"/>
            <a:chExt cx="1381232" cy="138123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3A19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0" y="9900285"/>
            <a:ext cx="803100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EFFFF"/>
                </a:solidFill>
                <a:latin typeface="Mardoto Regular"/>
              </a:rPr>
              <a:t>15/20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A1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4558566"/>
          <a:ext cx="6951344" cy="4699735"/>
        </p:xfrm>
        <a:graphic>
          <a:graphicData uri="http://schemas.openxmlformats.org/drawingml/2006/table">
            <a:tbl>
              <a:tblPr/>
              <a:tblGrid>
                <a:gridCol w="6951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39947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1"/>
                        </a:rPr>
                        <a:t>Scalability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9947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1"/>
                        </a:rPr>
                        <a:t>Up-to-date technology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9947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1"/>
                        </a:rPr>
                        <a:t>Access to industry expertise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9947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1"/>
                        </a:rPr>
                        <a:t>Time and cost savings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9947"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 1 Bold"/>
                        </a:rPr>
                        <a:t>Penetrate NYC rental market sooner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340503" y="5392764"/>
          <a:ext cx="6951344" cy="4699735"/>
        </p:xfrm>
        <a:graphic>
          <a:graphicData uri="http://schemas.openxmlformats.org/drawingml/2006/table">
            <a:tbl>
              <a:tblPr/>
              <a:tblGrid>
                <a:gridCol w="6951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39947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1"/>
                        </a:rPr>
                        <a:t>High-demand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9947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1"/>
                        </a:rPr>
                        <a:t>NYC rental market remains strong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9947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1"/>
                        </a:rPr>
                        <a:t>Long-term growth potential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9947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1"/>
                        </a:rPr>
                        <a:t>Diverse renters pool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9947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30357" y="4386024"/>
            <a:ext cx="1027286" cy="10067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478104" y="5962400"/>
            <a:ext cx="1140873" cy="126508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478104" y="7798981"/>
            <a:ext cx="1214699" cy="102338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457925"/>
            <a:ext cx="8478104" cy="2288895"/>
            <a:chOff x="0" y="0"/>
            <a:chExt cx="2232916" cy="6028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32916" cy="602837"/>
            </a:xfrm>
            <a:custGeom>
              <a:avLst/>
              <a:gdLst/>
              <a:ahLst/>
              <a:cxnLst/>
              <a:rect l="l" t="t" r="r" b="b"/>
              <a:pathLst>
                <a:path w="2232916" h="602837">
                  <a:moveTo>
                    <a:pt x="0" y="0"/>
                  </a:moveTo>
                  <a:lnTo>
                    <a:pt x="2232916" y="0"/>
                  </a:lnTo>
                  <a:lnTo>
                    <a:pt x="2232916" y="602837"/>
                  </a:lnTo>
                  <a:lnTo>
                    <a:pt x="0" y="602837"/>
                  </a:lnTo>
                  <a:close/>
                </a:path>
              </a:pathLst>
            </a:custGeom>
            <a:solidFill>
              <a:srgbClr val="AB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61925"/>
              <a:ext cx="812800" cy="9747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r">
                <a:lnSpc>
                  <a:spcPts val="112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06590" y="3223070"/>
            <a:ext cx="379556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1 Bold"/>
              </a:rPr>
              <a:t>Advantages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05039" y="1027698"/>
            <a:ext cx="6342866" cy="11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9"/>
              </a:lnSpc>
            </a:pPr>
            <a:r>
              <a:rPr lang="en-US" sz="3999" dirty="0">
                <a:solidFill>
                  <a:srgbClr val="FFFFFF"/>
                </a:solidFill>
                <a:latin typeface="Canva Sans 1 Bold"/>
              </a:rPr>
              <a:t>Third-Party Property Management Software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49000" y="2774315"/>
            <a:ext cx="5828453" cy="1811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1 Bold"/>
              </a:rPr>
              <a:t>Early market</a:t>
            </a: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1 Bold"/>
              </a:rPr>
              <a:t> entry benefits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252076" y="9258300"/>
            <a:ext cx="1035924" cy="1035924"/>
            <a:chOff x="0" y="0"/>
            <a:chExt cx="1381232" cy="1381232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B0000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A1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424401"/>
            <a:chOff x="0" y="0"/>
            <a:chExt cx="24384000" cy="723253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4947" b="40616"/>
            <a:stretch>
              <a:fillRect/>
            </a:stretch>
          </p:blipFill>
          <p:spPr>
            <a:xfrm>
              <a:off x="0" y="0"/>
              <a:ext cx="24384000" cy="723253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1"/>
            <a:ext cx="6770003" cy="3700909"/>
            <a:chOff x="0" y="-211847"/>
            <a:chExt cx="1783046" cy="974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83046" cy="559183"/>
            </a:xfrm>
            <a:custGeom>
              <a:avLst/>
              <a:gdLst/>
              <a:ahLst/>
              <a:cxnLst/>
              <a:rect l="l" t="t" r="r" b="b"/>
              <a:pathLst>
                <a:path w="1783046" h="559183">
                  <a:moveTo>
                    <a:pt x="0" y="0"/>
                  </a:moveTo>
                  <a:lnTo>
                    <a:pt x="1783046" y="0"/>
                  </a:lnTo>
                  <a:lnTo>
                    <a:pt x="1783046" y="559183"/>
                  </a:lnTo>
                  <a:lnTo>
                    <a:pt x="0" y="559183"/>
                  </a:lnTo>
                  <a:close/>
                </a:path>
              </a:pathLst>
            </a:custGeom>
            <a:solidFill>
              <a:srgbClr val="AB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60899" y="-211847"/>
              <a:ext cx="1465047" cy="9747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r">
                <a:lnSpc>
                  <a:spcPts val="11899"/>
                </a:lnSpc>
              </a:pPr>
              <a:r>
                <a:rPr lang="en-US" sz="8499" dirty="0">
                  <a:solidFill>
                    <a:srgbClr val="FFFFFF"/>
                  </a:solidFill>
                  <a:latin typeface="Canva Sans 2 Bold"/>
                </a:rPr>
                <a:t>Agenda </a:t>
              </a:r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2536399" y="5953247"/>
          <a:ext cx="13215202" cy="3815790"/>
        </p:xfrm>
        <a:graphic>
          <a:graphicData uri="http://schemas.openxmlformats.org/drawingml/2006/table">
            <a:tbl>
              <a:tblPr/>
              <a:tblGrid>
                <a:gridCol w="1375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7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67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8764"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9162E"/>
                          </a:solidFill>
                          <a:latin typeface="Canva Sans 2 Bo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9162E"/>
                          </a:solidFill>
                          <a:latin typeface="Canva Sans 2"/>
                        </a:rPr>
                        <a:t>Introduction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9162E"/>
                          </a:solidFill>
                          <a:latin typeface="Canva Sans 2 Bold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9162E"/>
                          </a:solidFill>
                          <a:latin typeface="Canva Sans 2"/>
                        </a:rPr>
                        <a:t>Revenue Projections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4707"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9162E"/>
                          </a:solidFill>
                          <a:latin typeface="Canva Sans 2 Bold"/>
                        </a:rPr>
                        <a:t>2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9162E"/>
                          </a:solidFill>
                          <a:latin typeface="Canva Sans 2"/>
                        </a:rPr>
                        <a:t>Neighborhood Analysis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9162E"/>
                          </a:solidFill>
                          <a:latin typeface="Canva Sans 2 Bold"/>
                        </a:rPr>
                        <a:t>6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9162E"/>
                          </a:solidFill>
                          <a:latin typeface="Canva Sans 2"/>
                        </a:rPr>
                        <a:t>Technology Solutions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848"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9162E"/>
                          </a:solidFill>
                          <a:latin typeface="Canva Sans 2 Bold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9162E"/>
                          </a:solidFill>
                          <a:latin typeface="Canva Sans 2"/>
                        </a:rPr>
                        <a:t>Investment Strategy 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9162E"/>
                          </a:solidFill>
                          <a:latin typeface="Canva Sans 2 Bold"/>
                        </a:rPr>
                        <a:t>7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9162E"/>
                          </a:solidFill>
                          <a:latin typeface="Canva Sans 2"/>
                        </a:rPr>
                        <a:t>Neighborhood Differentiation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8764"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9162E"/>
                          </a:solidFill>
                          <a:latin typeface="Canva Sans 2 Bold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9162E"/>
                          </a:solidFill>
                          <a:latin typeface="Canva Sans 2"/>
                        </a:rPr>
                        <a:t>Recoupment Plan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9162E"/>
                          </a:solidFill>
                          <a:latin typeface="Canva Sans 2 Bold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9162E"/>
                          </a:solidFill>
                          <a:latin typeface="Canva Sans 2"/>
                        </a:rPr>
                        <a:t>Conclusion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4707"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Group 8"/>
          <p:cNvGrpSpPr/>
          <p:nvPr/>
        </p:nvGrpSpPr>
        <p:grpSpPr>
          <a:xfrm>
            <a:off x="17259300" y="9251076"/>
            <a:ext cx="1035924" cy="1035924"/>
            <a:chOff x="0" y="0"/>
            <a:chExt cx="1381232" cy="138123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B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0" y="9900285"/>
            <a:ext cx="649561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ardoto Regular"/>
              </a:rPr>
              <a:t>2/20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A1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4861304"/>
          <a:ext cx="6951344" cy="1883068"/>
        </p:xfrm>
        <a:graphic>
          <a:graphicData uri="http://schemas.openxmlformats.org/drawingml/2006/table">
            <a:tbl>
              <a:tblPr/>
              <a:tblGrid>
                <a:gridCol w="6951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1534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1"/>
                        </a:rPr>
                        <a:t>Contactless check-in and check-out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534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1"/>
                        </a:rPr>
                        <a:t>Keyless entry system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0" y="581025"/>
            <a:ext cx="8478104" cy="2288895"/>
            <a:chOff x="0" y="0"/>
            <a:chExt cx="2232916" cy="6028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32916" cy="602837"/>
            </a:xfrm>
            <a:custGeom>
              <a:avLst/>
              <a:gdLst/>
              <a:ahLst/>
              <a:cxnLst/>
              <a:rect l="l" t="t" r="r" b="b"/>
              <a:pathLst>
                <a:path w="2232916" h="602837">
                  <a:moveTo>
                    <a:pt x="0" y="0"/>
                  </a:moveTo>
                  <a:lnTo>
                    <a:pt x="2232916" y="0"/>
                  </a:lnTo>
                  <a:lnTo>
                    <a:pt x="2232916" y="602837"/>
                  </a:lnTo>
                  <a:lnTo>
                    <a:pt x="0" y="602837"/>
                  </a:lnTo>
                  <a:close/>
                </a:path>
              </a:pathLst>
            </a:custGeom>
            <a:solidFill>
              <a:srgbClr val="AB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61925"/>
              <a:ext cx="812800" cy="9747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r">
                <a:lnSpc>
                  <a:spcPts val="11200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0307956" y="4861304"/>
          <a:ext cx="6951344" cy="3759788"/>
        </p:xfrm>
        <a:graphic>
          <a:graphicData uri="http://schemas.openxmlformats.org/drawingml/2006/table">
            <a:tbl>
              <a:tblPr/>
              <a:tblGrid>
                <a:gridCol w="6951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39947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1"/>
                        </a:rPr>
                        <a:t>Airbnb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9947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1"/>
                        </a:rPr>
                        <a:t>VRBO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9947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1"/>
                        </a:rPr>
                        <a:t>Booking.com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9947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80044" y="6172200"/>
            <a:ext cx="337928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549805" y="812520"/>
            <a:ext cx="2467646" cy="2057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65708" y="1268272"/>
            <a:ext cx="791239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Canva Sans 1 Bold"/>
              </a:rPr>
              <a:t>Smart booking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59018" y="3374134"/>
            <a:ext cx="376006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1 Bold"/>
              </a:rPr>
              <a:t>Technology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19989" y="3050284"/>
            <a:ext cx="5127278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1 Bold"/>
              </a:rPr>
              <a:t>Online-booking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1 Bold"/>
              </a:rPr>
              <a:t>Platforms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252076" y="9258300"/>
            <a:ext cx="1035924" cy="1035924"/>
            <a:chOff x="0" y="0"/>
            <a:chExt cx="1381232" cy="138123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B0000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A1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81025"/>
            <a:ext cx="8478104" cy="2288895"/>
            <a:chOff x="0" y="0"/>
            <a:chExt cx="2232916" cy="6028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2916" cy="602837"/>
            </a:xfrm>
            <a:custGeom>
              <a:avLst/>
              <a:gdLst/>
              <a:ahLst/>
              <a:cxnLst/>
              <a:rect l="l" t="t" r="r" b="b"/>
              <a:pathLst>
                <a:path w="2232916" h="602837">
                  <a:moveTo>
                    <a:pt x="0" y="0"/>
                  </a:moveTo>
                  <a:lnTo>
                    <a:pt x="2232916" y="0"/>
                  </a:lnTo>
                  <a:lnTo>
                    <a:pt x="2232916" y="602837"/>
                  </a:lnTo>
                  <a:lnTo>
                    <a:pt x="0" y="602837"/>
                  </a:lnTo>
                  <a:close/>
                </a:path>
              </a:pathLst>
            </a:custGeom>
            <a:solidFill>
              <a:srgbClr val="AB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61925"/>
              <a:ext cx="812800" cy="9747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r">
                <a:lnSpc>
                  <a:spcPts val="112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39799" y="1176605"/>
            <a:ext cx="6215854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 dirty="0">
                <a:solidFill>
                  <a:srgbClr val="FFFFFF"/>
                </a:solidFill>
                <a:latin typeface="Canva Sans 1 Bold"/>
              </a:rPr>
              <a:t>Conclusion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287223" y="-22637"/>
            <a:ext cx="1035924" cy="10287000"/>
            <a:chOff x="0" y="0"/>
            <a:chExt cx="272836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836" cy="2709333"/>
            </a:xfrm>
            <a:custGeom>
              <a:avLst/>
              <a:gdLst/>
              <a:ahLst/>
              <a:cxnLst/>
              <a:rect l="l" t="t" r="r" b="b"/>
              <a:pathLst>
                <a:path w="272836" h="2709333">
                  <a:moveTo>
                    <a:pt x="0" y="0"/>
                  </a:moveTo>
                  <a:lnTo>
                    <a:pt x="272836" y="0"/>
                  </a:lnTo>
                  <a:lnTo>
                    <a:pt x="2728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B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2076" y="9258300"/>
            <a:ext cx="1035924" cy="1035924"/>
            <a:chOff x="0" y="0"/>
            <a:chExt cx="1381232" cy="138123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76D8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7259300" y="9251076"/>
            <a:ext cx="1035924" cy="1035924"/>
            <a:chOff x="0" y="0"/>
            <a:chExt cx="1381232" cy="138123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3A19E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285911" y="6816393"/>
            <a:ext cx="4277082" cy="3783403"/>
            <a:chOff x="0" y="-2187281"/>
            <a:chExt cx="5702776" cy="5044538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188523"/>
              <a:ext cx="5702776" cy="1561056"/>
              <a:chOff x="0" y="0"/>
              <a:chExt cx="1334969" cy="36542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334969" cy="365429"/>
              </a:xfrm>
              <a:custGeom>
                <a:avLst/>
                <a:gdLst/>
                <a:ahLst/>
                <a:cxnLst/>
                <a:rect l="l" t="t" r="r" b="b"/>
                <a:pathLst>
                  <a:path w="1334969" h="365429">
                    <a:moveTo>
                      <a:pt x="32582" y="0"/>
                    </a:moveTo>
                    <a:lnTo>
                      <a:pt x="1302387" y="0"/>
                    </a:lnTo>
                    <a:cubicBezTo>
                      <a:pt x="1320381" y="0"/>
                      <a:pt x="1334969" y="14587"/>
                      <a:pt x="1334969" y="32582"/>
                    </a:cubicBezTo>
                    <a:lnTo>
                      <a:pt x="1334969" y="332847"/>
                    </a:lnTo>
                    <a:cubicBezTo>
                      <a:pt x="1334969" y="350842"/>
                      <a:pt x="1320381" y="365429"/>
                      <a:pt x="1302387" y="365429"/>
                    </a:cubicBezTo>
                    <a:lnTo>
                      <a:pt x="32582" y="365429"/>
                    </a:lnTo>
                    <a:cubicBezTo>
                      <a:pt x="14587" y="365429"/>
                      <a:pt x="0" y="350842"/>
                      <a:pt x="0" y="332847"/>
                    </a:cubicBezTo>
                    <a:lnTo>
                      <a:pt x="0" y="32582"/>
                    </a:lnTo>
                    <a:cubicBezTo>
                      <a:pt x="0" y="14587"/>
                      <a:pt x="14587" y="0"/>
                      <a:pt x="325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BC1823"/>
                </a:solidFill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2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505551" y="-2187281"/>
              <a:ext cx="4765306" cy="5044538"/>
              <a:chOff x="-20992" y="-373075"/>
              <a:chExt cx="812800" cy="86042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758257" cy="119033"/>
              </a:xfrm>
              <a:custGeom>
                <a:avLst/>
                <a:gdLst/>
                <a:ahLst/>
                <a:cxnLst/>
                <a:rect l="l" t="t" r="r" b="b"/>
                <a:pathLst>
                  <a:path w="758257" h="119033">
                    <a:moveTo>
                      <a:pt x="32508" y="0"/>
                    </a:moveTo>
                    <a:lnTo>
                      <a:pt x="725749" y="0"/>
                    </a:lnTo>
                    <a:cubicBezTo>
                      <a:pt x="743703" y="0"/>
                      <a:pt x="758257" y="14554"/>
                      <a:pt x="758257" y="32508"/>
                    </a:cubicBezTo>
                    <a:lnTo>
                      <a:pt x="758257" y="86525"/>
                    </a:lnTo>
                    <a:cubicBezTo>
                      <a:pt x="758257" y="104479"/>
                      <a:pt x="743703" y="119033"/>
                      <a:pt x="725749" y="119033"/>
                    </a:cubicBezTo>
                    <a:lnTo>
                      <a:pt x="32508" y="119033"/>
                    </a:lnTo>
                    <a:cubicBezTo>
                      <a:pt x="14554" y="119033"/>
                      <a:pt x="0" y="104479"/>
                      <a:pt x="0" y="86525"/>
                    </a:cubicBezTo>
                    <a:lnTo>
                      <a:pt x="0" y="32508"/>
                    </a:lnTo>
                    <a:cubicBezTo>
                      <a:pt x="0" y="14554"/>
                      <a:pt x="14554" y="0"/>
                      <a:pt x="32508" y="0"/>
                    </a:cubicBezTo>
                    <a:close/>
                  </a:path>
                </a:pathLst>
              </a:custGeom>
              <a:solidFill>
                <a:srgbClr val="BC182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-20992" y="-37307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2"/>
                  </a:lnSpc>
                </a:pPr>
                <a:r>
                  <a:rPr lang="en-US" sz="2294" spc="22" dirty="0">
                    <a:solidFill>
                      <a:srgbClr val="FFFFFF"/>
                    </a:solidFill>
                    <a:latin typeface="Canva Sans 1 Bold"/>
                  </a:rPr>
                  <a:t>Capital Requirement</a:t>
                </a: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2186168" y="911901"/>
              <a:ext cx="1330440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32">
                  <a:solidFill>
                    <a:srgbClr val="000000"/>
                  </a:solidFill>
                  <a:latin typeface="Canva Sans 1"/>
                </a:rPr>
                <a:t>$3M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85911" y="3195165"/>
            <a:ext cx="4277082" cy="3741521"/>
            <a:chOff x="0" y="-2198989"/>
            <a:chExt cx="5702776" cy="4988695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348936"/>
              <a:ext cx="5702776" cy="1561056"/>
              <a:chOff x="0" y="0"/>
              <a:chExt cx="1334969" cy="3654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334969" cy="365429"/>
              </a:xfrm>
              <a:custGeom>
                <a:avLst/>
                <a:gdLst/>
                <a:ahLst/>
                <a:cxnLst/>
                <a:rect l="l" t="t" r="r" b="b"/>
                <a:pathLst>
                  <a:path w="1334969" h="365429">
                    <a:moveTo>
                      <a:pt x="32582" y="0"/>
                    </a:moveTo>
                    <a:lnTo>
                      <a:pt x="1302387" y="0"/>
                    </a:lnTo>
                    <a:cubicBezTo>
                      <a:pt x="1320381" y="0"/>
                      <a:pt x="1334969" y="14587"/>
                      <a:pt x="1334969" y="32582"/>
                    </a:cubicBezTo>
                    <a:lnTo>
                      <a:pt x="1334969" y="332847"/>
                    </a:lnTo>
                    <a:cubicBezTo>
                      <a:pt x="1334969" y="350842"/>
                      <a:pt x="1320381" y="365429"/>
                      <a:pt x="1302387" y="365429"/>
                    </a:cubicBezTo>
                    <a:lnTo>
                      <a:pt x="32582" y="365429"/>
                    </a:lnTo>
                    <a:cubicBezTo>
                      <a:pt x="14587" y="365429"/>
                      <a:pt x="0" y="350842"/>
                      <a:pt x="0" y="332847"/>
                    </a:cubicBezTo>
                    <a:lnTo>
                      <a:pt x="0" y="32582"/>
                    </a:lnTo>
                    <a:cubicBezTo>
                      <a:pt x="0" y="14587"/>
                      <a:pt x="14587" y="0"/>
                      <a:pt x="325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BC1823"/>
                </a:solidFill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2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517118" y="-2198989"/>
              <a:ext cx="4765301" cy="4988695"/>
              <a:chOff x="-178964" y="-375072"/>
              <a:chExt cx="812800" cy="8509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38368" cy="119033"/>
              </a:xfrm>
              <a:custGeom>
                <a:avLst/>
                <a:gdLst/>
                <a:ahLst/>
                <a:cxnLst/>
                <a:rect l="l" t="t" r="r" b="b"/>
                <a:pathLst>
                  <a:path w="438368" h="119033">
                    <a:moveTo>
                      <a:pt x="56230" y="0"/>
                    </a:moveTo>
                    <a:lnTo>
                      <a:pt x="382137" y="0"/>
                    </a:lnTo>
                    <a:cubicBezTo>
                      <a:pt x="413193" y="0"/>
                      <a:pt x="438368" y="25175"/>
                      <a:pt x="438368" y="56230"/>
                    </a:cubicBezTo>
                    <a:lnTo>
                      <a:pt x="438368" y="62803"/>
                    </a:lnTo>
                    <a:cubicBezTo>
                      <a:pt x="438368" y="93858"/>
                      <a:pt x="413193" y="119033"/>
                      <a:pt x="382137" y="119033"/>
                    </a:cubicBezTo>
                    <a:lnTo>
                      <a:pt x="56230" y="119033"/>
                    </a:lnTo>
                    <a:cubicBezTo>
                      <a:pt x="25175" y="119033"/>
                      <a:pt x="0" y="93858"/>
                      <a:pt x="0" y="62803"/>
                    </a:cubicBezTo>
                    <a:lnTo>
                      <a:pt x="0" y="56230"/>
                    </a:lnTo>
                    <a:cubicBezTo>
                      <a:pt x="0" y="25175"/>
                      <a:pt x="25175" y="0"/>
                      <a:pt x="56230" y="0"/>
                    </a:cubicBezTo>
                    <a:close/>
                  </a:path>
                </a:pathLst>
              </a:custGeom>
              <a:solidFill>
                <a:srgbClr val="BC1823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-178964" y="-375072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 spc="21" dirty="0">
                    <a:solidFill>
                      <a:srgbClr val="FFFFFF"/>
                    </a:solidFill>
                    <a:latin typeface="Canva Sans 1 Bold"/>
                  </a:rPr>
                  <a:t> Flatiron</a:t>
                </a:r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407086" y="888321"/>
              <a:ext cx="4863769" cy="7188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8"/>
                </a:lnSpc>
              </a:pPr>
              <a:r>
                <a:rPr lang="en-US" sz="3241" spc="32">
                  <a:solidFill>
                    <a:srgbClr val="000000"/>
                  </a:solidFill>
                  <a:latin typeface="Canva Sans 1"/>
                </a:rPr>
                <a:t>2 condos (1b)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85911" y="1601935"/>
            <a:ext cx="4277082" cy="3741521"/>
            <a:chOff x="0" y="-2168332"/>
            <a:chExt cx="5702776" cy="4988695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323536"/>
              <a:ext cx="5702776" cy="1561056"/>
              <a:chOff x="0" y="0"/>
              <a:chExt cx="1334969" cy="365429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34969" cy="365429"/>
              </a:xfrm>
              <a:custGeom>
                <a:avLst/>
                <a:gdLst/>
                <a:ahLst/>
                <a:cxnLst/>
                <a:rect l="l" t="t" r="r" b="b"/>
                <a:pathLst>
                  <a:path w="1334969" h="365429">
                    <a:moveTo>
                      <a:pt x="32582" y="0"/>
                    </a:moveTo>
                    <a:lnTo>
                      <a:pt x="1302387" y="0"/>
                    </a:lnTo>
                    <a:cubicBezTo>
                      <a:pt x="1320381" y="0"/>
                      <a:pt x="1334969" y="14587"/>
                      <a:pt x="1334969" y="32582"/>
                    </a:cubicBezTo>
                    <a:lnTo>
                      <a:pt x="1334969" y="332847"/>
                    </a:lnTo>
                    <a:cubicBezTo>
                      <a:pt x="1334969" y="350842"/>
                      <a:pt x="1320381" y="365429"/>
                      <a:pt x="1302387" y="365429"/>
                    </a:cubicBezTo>
                    <a:lnTo>
                      <a:pt x="32582" y="365429"/>
                    </a:lnTo>
                    <a:cubicBezTo>
                      <a:pt x="14587" y="365429"/>
                      <a:pt x="0" y="350842"/>
                      <a:pt x="0" y="332847"/>
                    </a:cubicBezTo>
                    <a:lnTo>
                      <a:pt x="0" y="32582"/>
                    </a:lnTo>
                    <a:cubicBezTo>
                      <a:pt x="0" y="14587"/>
                      <a:pt x="14587" y="0"/>
                      <a:pt x="325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BC1823"/>
                </a:solidFill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2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532549" y="-2168332"/>
              <a:ext cx="4765301" cy="4988695"/>
              <a:chOff x="-176332" y="-369843"/>
              <a:chExt cx="812800" cy="8509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438368" cy="119033"/>
              </a:xfrm>
              <a:custGeom>
                <a:avLst/>
                <a:gdLst/>
                <a:ahLst/>
                <a:cxnLst/>
                <a:rect l="l" t="t" r="r" b="b"/>
                <a:pathLst>
                  <a:path w="438368" h="119033">
                    <a:moveTo>
                      <a:pt x="56230" y="0"/>
                    </a:moveTo>
                    <a:lnTo>
                      <a:pt x="382137" y="0"/>
                    </a:lnTo>
                    <a:cubicBezTo>
                      <a:pt x="413193" y="0"/>
                      <a:pt x="438368" y="25175"/>
                      <a:pt x="438368" y="56230"/>
                    </a:cubicBezTo>
                    <a:lnTo>
                      <a:pt x="438368" y="62803"/>
                    </a:lnTo>
                    <a:cubicBezTo>
                      <a:pt x="438368" y="93858"/>
                      <a:pt x="413193" y="119033"/>
                      <a:pt x="382137" y="119033"/>
                    </a:cubicBezTo>
                    <a:lnTo>
                      <a:pt x="56230" y="119033"/>
                    </a:lnTo>
                    <a:cubicBezTo>
                      <a:pt x="25175" y="119033"/>
                      <a:pt x="0" y="93858"/>
                      <a:pt x="0" y="62803"/>
                    </a:cubicBezTo>
                    <a:lnTo>
                      <a:pt x="0" y="56230"/>
                    </a:lnTo>
                    <a:cubicBezTo>
                      <a:pt x="0" y="25175"/>
                      <a:pt x="25175" y="0"/>
                      <a:pt x="56230" y="0"/>
                    </a:cubicBezTo>
                    <a:close/>
                  </a:path>
                </a:pathLst>
              </a:custGeom>
              <a:solidFill>
                <a:srgbClr val="BC1823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-176332" y="-369843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 spc="21" dirty="0">
                    <a:solidFill>
                      <a:srgbClr val="FFFFFF"/>
                    </a:solidFill>
                    <a:latin typeface="Canva Sans 1 Bold"/>
                  </a:rPr>
                  <a:t>Chelsea</a:t>
                </a:r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419503" y="786804"/>
              <a:ext cx="4863769" cy="7188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8"/>
                </a:lnSpc>
              </a:pPr>
              <a:r>
                <a:rPr lang="en-US" sz="3241" spc="32">
                  <a:solidFill>
                    <a:srgbClr val="000000"/>
                  </a:solidFill>
                  <a:latin typeface="Canva Sans 1"/>
                </a:rPr>
                <a:t>4 apartments (2b)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85911" y="4976418"/>
            <a:ext cx="4277082" cy="3741521"/>
            <a:chOff x="0" y="-2232284"/>
            <a:chExt cx="5702776" cy="4988695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348936"/>
              <a:ext cx="5702776" cy="1561056"/>
              <a:chOff x="0" y="0"/>
              <a:chExt cx="1334969" cy="365429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334969" cy="365429"/>
              </a:xfrm>
              <a:custGeom>
                <a:avLst/>
                <a:gdLst/>
                <a:ahLst/>
                <a:cxnLst/>
                <a:rect l="l" t="t" r="r" b="b"/>
                <a:pathLst>
                  <a:path w="1334969" h="365429">
                    <a:moveTo>
                      <a:pt x="32582" y="0"/>
                    </a:moveTo>
                    <a:lnTo>
                      <a:pt x="1302387" y="0"/>
                    </a:lnTo>
                    <a:cubicBezTo>
                      <a:pt x="1320381" y="0"/>
                      <a:pt x="1334969" y="14587"/>
                      <a:pt x="1334969" y="32582"/>
                    </a:cubicBezTo>
                    <a:lnTo>
                      <a:pt x="1334969" y="332847"/>
                    </a:lnTo>
                    <a:cubicBezTo>
                      <a:pt x="1334969" y="350842"/>
                      <a:pt x="1320381" y="365429"/>
                      <a:pt x="1302387" y="365429"/>
                    </a:cubicBezTo>
                    <a:lnTo>
                      <a:pt x="32582" y="365429"/>
                    </a:lnTo>
                    <a:cubicBezTo>
                      <a:pt x="14587" y="365429"/>
                      <a:pt x="0" y="350842"/>
                      <a:pt x="0" y="332847"/>
                    </a:cubicBezTo>
                    <a:lnTo>
                      <a:pt x="0" y="32582"/>
                    </a:lnTo>
                    <a:cubicBezTo>
                      <a:pt x="0" y="14587"/>
                      <a:pt x="14587" y="0"/>
                      <a:pt x="325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BC1823"/>
                </a:solidFill>
              </a:ln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2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413111" y="-2232284"/>
              <a:ext cx="4765301" cy="4988695"/>
              <a:chOff x="-196704" y="-380751"/>
              <a:chExt cx="812800" cy="8509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438368" cy="119033"/>
              </a:xfrm>
              <a:custGeom>
                <a:avLst/>
                <a:gdLst/>
                <a:ahLst/>
                <a:cxnLst/>
                <a:rect l="l" t="t" r="r" b="b"/>
                <a:pathLst>
                  <a:path w="438368" h="119033">
                    <a:moveTo>
                      <a:pt x="56230" y="0"/>
                    </a:moveTo>
                    <a:lnTo>
                      <a:pt x="382137" y="0"/>
                    </a:lnTo>
                    <a:cubicBezTo>
                      <a:pt x="413193" y="0"/>
                      <a:pt x="438368" y="25175"/>
                      <a:pt x="438368" y="56230"/>
                    </a:cubicBezTo>
                    <a:lnTo>
                      <a:pt x="438368" y="62803"/>
                    </a:lnTo>
                    <a:cubicBezTo>
                      <a:pt x="438368" y="93858"/>
                      <a:pt x="413193" y="119033"/>
                      <a:pt x="382137" y="119033"/>
                    </a:cubicBezTo>
                    <a:lnTo>
                      <a:pt x="56230" y="119033"/>
                    </a:lnTo>
                    <a:cubicBezTo>
                      <a:pt x="25175" y="119033"/>
                      <a:pt x="0" y="93858"/>
                      <a:pt x="0" y="62803"/>
                    </a:cubicBezTo>
                    <a:lnTo>
                      <a:pt x="0" y="56230"/>
                    </a:lnTo>
                    <a:cubicBezTo>
                      <a:pt x="0" y="25175"/>
                      <a:pt x="25175" y="0"/>
                      <a:pt x="56230" y="0"/>
                    </a:cubicBezTo>
                    <a:close/>
                  </a:path>
                </a:pathLst>
              </a:custGeom>
              <a:solidFill>
                <a:srgbClr val="BC1823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-196704" y="-380751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 spc="21" dirty="0">
                    <a:solidFill>
                      <a:srgbClr val="FFFFFF"/>
                    </a:solidFill>
                    <a:latin typeface="Canva Sans 1 Bold"/>
                  </a:rPr>
                  <a:t> Murray Hills</a:t>
                </a:r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419503" y="792670"/>
              <a:ext cx="4863769" cy="7188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8"/>
                </a:lnSpc>
              </a:pPr>
              <a:r>
                <a:rPr lang="en-US" sz="3241" spc="32">
                  <a:solidFill>
                    <a:srgbClr val="000000"/>
                  </a:solidFill>
                  <a:latin typeface="Canva Sans 1"/>
                </a:rPr>
                <a:t>4 apartments (2b)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4763013" y="3263277"/>
            <a:ext cx="6333422" cy="6286620"/>
            <a:chOff x="-32431" y="-26506"/>
            <a:chExt cx="1976796" cy="196218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944365" cy="1935682"/>
            </a:xfrm>
            <a:custGeom>
              <a:avLst/>
              <a:gdLst/>
              <a:ahLst/>
              <a:cxnLst/>
              <a:rect l="l" t="t" r="r" b="b"/>
              <a:pathLst>
                <a:path w="1944365" h="1935682">
                  <a:moveTo>
                    <a:pt x="22370" y="0"/>
                  </a:moveTo>
                  <a:lnTo>
                    <a:pt x="1921995" y="0"/>
                  </a:lnTo>
                  <a:cubicBezTo>
                    <a:pt x="1927928" y="0"/>
                    <a:pt x="1933618" y="2357"/>
                    <a:pt x="1937813" y="6552"/>
                  </a:cubicBezTo>
                  <a:cubicBezTo>
                    <a:pt x="1942008" y="10747"/>
                    <a:pt x="1944365" y="16437"/>
                    <a:pt x="1944365" y="22370"/>
                  </a:cubicBezTo>
                  <a:lnTo>
                    <a:pt x="1944365" y="1913312"/>
                  </a:lnTo>
                  <a:cubicBezTo>
                    <a:pt x="1944365" y="1925667"/>
                    <a:pt x="1934350" y="1935682"/>
                    <a:pt x="1921995" y="1935682"/>
                  </a:cubicBezTo>
                  <a:lnTo>
                    <a:pt x="22370" y="1935682"/>
                  </a:lnTo>
                  <a:cubicBezTo>
                    <a:pt x="16437" y="1935682"/>
                    <a:pt x="10747" y="1933325"/>
                    <a:pt x="6552" y="1929130"/>
                  </a:cubicBezTo>
                  <a:cubicBezTo>
                    <a:pt x="2357" y="1924935"/>
                    <a:pt x="0" y="1919245"/>
                    <a:pt x="0" y="1913312"/>
                  </a:cubicBezTo>
                  <a:lnTo>
                    <a:pt x="0" y="22370"/>
                  </a:lnTo>
                  <a:cubicBezTo>
                    <a:pt x="0" y="10015"/>
                    <a:pt x="10015" y="0"/>
                    <a:pt x="223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BC1823"/>
              </a:solidFill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-32431" y="-26506"/>
              <a:ext cx="1954233" cy="86042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just">
                <a:lnSpc>
                  <a:spcPts val="3212"/>
                </a:lnSpc>
              </a:pPr>
              <a:endParaRPr dirty="0"/>
            </a:p>
            <a:p>
              <a:pPr marL="495384" lvl="1" indent="-247692">
                <a:lnSpc>
                  <a:spcPts val="3212"/>
                </a:lnSpc>
                <a:buFont typeface="Arial"/>
                <a:buChar char="•"/>
              </a:pPr>
              <a:r>
                <a:rPr lang="en-US" sz="2294" spc="22" dirty="0">
                  <a:solidFill>
                    <a:srgbClr val="000000"/>
                  </a:solidFill>
                  <a:latin typeface="Canva Sans 1"/>
                </a:rPr>
                <a:t>Third-party rental platforms to rent units out.</a:t>
              </a:r>
            </a:p>
            <a:p>
              <a:pPr>
                <a:lnSpc>
                  <a:spcPts val="3212"/>
                </a:lnSpc>
              </a:pPr>
              <a:endParaRPr lang="en-US" sz="2294" spc="22" dirty="0">
                <a:solidFill>
                  <a:srgbClr val="000000"/>
                </a:solidFill>
                <a:latin typeface="Canva Sans 1"/>
              </a:endParaRPr>
            </a:p>
            <a:p>
              <a:pPr marL="495384" lvl="1" indent="-247692">
                <a:lnSpc>
                  <a:spcPts val="3212"/>
                </a:lnSpc>
                <a:buFont typeface="Arial"/>
                <a:buChar char="•"/>
              </a:pPr>
              <a:r>
                <a:rPr lang="en-US" sz="2294" spc="22" dirty="0">
                  <a:solidFill>
                    <a:srgbClr val="000000"/>
                  </a:solidFill>
                  <a:latin typeface="Canva Sans 1"/>
                </a:rPr>
                <a:t>Use prices of properties of similar features  as the guideline of pricing.</a:t>
              </a:r>
            </a:p>
            <a:p>
              <a:pPr>
                <a:lnSpc>
                  <a:spcPts val="3212"/>
                </a:lnSpc>
              </a:pPr>
              <a:endParaRPr lang="en-US" sz="2294" spc="22" dirty="0">
                <a:solidFill>
                  <a:srgbClr val="000000"/>
                </a:solidFill>
                <a:latin typeface="Canva Sans 1"/>
              </a:endParaRPr>
            </a:p>
            <a:p>
              <a:pPr marL="495384" lvl="1" indent="-247692">
                <a:lnSpc>
                  <a:spcPts val="3212"/>
                </a:lnSpc>
                <a:buFont typeface="Arial"/>
                <a:buChar char="•"/>
              </a:pPr>
              <a:r>
                <a:rPr lang="en-US" sz="2294" spc="22" dirty="0">
                  <a:solidFill>
                    <a:srgbClr val="000000"/>
                  </a:solidFill>
                  <a:latin typeface="Canva Sans 1"/>
                </a:rPr>
                <a:t>Depending on the economy status</a:t>
              </a:r>
            </a:p>
            <a:p>
              <a:pPr marL="990767" lvl="2" indent="-330256">
                <a:lnSpc>
                  <a:spcPts val="3212"/>
                </a:lnSpc>
                <a:buFont typeface="Arial"/>
                <a:buChar char="⚬"/>
              </a:pPr>
              <a:r>
                <a:rPr lang="en-US" sz="2294" spc="22" dirty="0">
                  <a:solidFill>
                    <a:srgbClr val="000000"/>
                  </a:solidFill>
                  <a:latin typeface="Canva Sans 1"/>
                </a:rPr>
                <a:t>cash out after the fifth year, and pay back our investors an estimated amount of 4.12 million. </a:t>
              </a:r>
            </a:p>
            <a:p>
              <a:pPr marL="990767" lvl="2" indent="-330256">
                <a:lnSpc>
                  <a:spcPts val="3212"/>
                </a:lnSpc>
                <a:buFont typeface="Arial"/>
                <a:buChar char="⚬"/>
              </a:pPr>
              <a:r>
                <a:rPr lang="en-US" sz="2294" spc="22" dirty="0">
                  <a:solidFill>
                    <a:srgbClr val="000000"/>
                  </a:solidFill>
                  <a:latin typeface="Canva Sans 1"/>
                </a:rPr>
                <a:t>continue our renting business, which is of healthy cash flow, and give our investors 30% share of our company.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6245369" y="1510252"/>
            <a:ext cx="3573979" cy="3783404"/>
            <a:chOff x="-18232" y="-385832"/>
            <a:chExt cx="812800" cy="860425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758257" cy="119033"/>
            </a:xfrm>
            <a:custGeom>
              <a:avLst/>
              <a:gdLst/>
              <a:ahLst/>
              <a:cxnLst/>
              <a:rect l="l" t="t" r="r" b="b"/>
              <a:pathLst>
                <a:path w="758257" h="119033">
                  <a:moveTo>
                    <a:pt x="32508" y="0"/>
                  </a:moveTo>
                  <a:lnTo>
                    <a:pt x="725749" y="0"/>
                  </a:lnTo>
                  <a:cubicBezTo>
                    <a:pt x="743703" y="0"/>
                    <a:pt x="758257" y="14554"/>
                    <a:pt x="758257" y="32508"/>
                  </a:cubicBezTo>
                  <a:lnTo>
                    <a:pt x="758257" y="86525"/>
                  </a:lnTo>
                  <a:cubicBezTo>
                    <a:pt x="758257" y="104479"/>
                    <a:pt x="743703" y="119033"/>
                    <a:pt x="725749" y="119033"/>
                  </a:cubicBezTo>
                  <a:lnTo>
                    <a:pt x="32508" y="119033"/>
                  </a:lnTo>
                  <a:cubicBezTo>
                    <a:pt x="14554" y="119033"/>
                    <a:pt x="0" y="104479"/>
                    <a:pt x="0" y="86525"/>
                  </a:cubicBezTo>
                  <a:lnTo>
                    <a:pt x="0" y="32508"/>
                  </a:lnTo>
                  <a:cubicBezTo>
                    <a:pt x="0" y="14554"/>
                    <a:pt x="14554" y="0"/>
                    <a:pt x="32508" y="0"/>
                  </a:cubicBez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-18232" y="-385832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2"/>
                </a:lnSpc>
              </a:pPr>
              <a:r>
                <a:rPr lang="en-US" sz="2294" spc="22" dirty="0">
                  <a:solidFill>
                    <a:srgbClr val="FFFFFF"/>
                  </a:solidFill>
                  <a:latin typeface="Canva Sans 1 Bold"/>
                </a:rPr>
                <a:t>5 year plan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1422228" y="1563911"/>
            <a:ext cx="5337316" cy="3783403"/>
            <a:chOff x="0" y="-2190529"/>
            <a:chExt cx="7116420" cy="5044538"/>
          </a:xfrm>
        </p:grpSpPr>
        <p:sp>
          <p:nvSpPr>
            <p:cNvPr id="59" name="Freeform 59"/>
            <p:cNvSpPr/>
            <p:nvPr/>
          </p:nvSpPr>
          <p:spPr>
            <a:xfrm>
              <a:off x="0" y="188524"/>
              <a:ext cx="7116420" cy="1561056"/>
            </a:xfrm>
            <a:custGeom>
              <a:avLst/>
              <a:gdLst/>
              <a:ahLst/>
              <a:cxnLst/>
              <a:rect l="l" t="t" r="r" b="b"/>
              <a:pathLst>
                <a:path w="1665890" h="365429">
                  <a:moveTo>
                    <a:pt x="26109" y="0"/>
                  </a:moveTo>
                  <a:lnTo>
                    <a:pt x="1639781" y="0"/>
                  </a:lnTo>
                  <a:cubicBezTo>
                    <a:pt x="1646705" y="0"/>
                    <a:pt x="1653346" y="2751"/>
                    <a:pt x="1658243" y="7647"/>
                  </a:cubicBezTo>
                  <a:cubicBezTo>
                    <a:pt x="1663139" y="12544"/>
                    <a:pt x="1665890" y="19185"/>
                    <a:pt x="1665890" y="26109"/>
                  </a:cubicBezTo>
                  <a:lnTo>
                    <a:pt x="1665890" y="339320"/>
                  </a:lnTo>
                  <a:cubicBezTo>
                    <a:pt x="1665890" y="353740"/>
                    <a:pt x="1654200" y="365429"/>
                    <a:pt x="1639781" y="365429"/>
                  </a:cubicBezTo>
                  <a:lnTo>
                    <a:pt x="26109" y="365429"/>
                  </a:lnTo>
                  <a:cubicBezTo>
                    <a:pt x="19185" y="365429"/>
                    <a:pt x="12544" y="362678"/>
                    <a:pt x="7647" y="357782"/>
                  </a:cubicBezTo>
                  <a:cubicBezTo>
                    <a:pt x="2751" y="352885"/>
                    <a:pt x="0" y="346244"/>
                    <a:pt x="0" y="339320"/>
                  </a:cubicBezTo>
                  <a:lnTo>
                    <a:pt x="0" y="26109"/>
                  </a:lnTo>
                  <a:cubicBezTo>
                    <a:pt x="0" y="11690"/>
                    <a:pt x="11690" y="0"/>
                    <a:pt x="261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BC1823"/>
              </a:solidFill>
            </a:ln>
          </p:spPr>
        </p:sp>
        <p:grpSp>
          <p:nvGrpSpPr>
            <p:cNvPr id="61" name="Group 61"/>
            <p:cNvGrpSpPr/>
            <p:nvPr/>
          </p:nvGrpSpPr>
          <p:grpSpPr>
            <a:xfrm>
              <a:off x="495689" y="-2190529"/>
              <a:ext cx="6228493" cy="5044538"/>
              <a:chOff x="0" y="-373629"/>
              <a:chExt cx="1062371" cy="860425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1044726" cy="119033"/>
              </a:xfrm>
              <a:custGeom>
                <a:avLst/>
                <a:gdLst/>
                <a:ahLst/>
                <a:cxnLst/>
                <a:rect l="l" t="t" r="r" b="b"/>
                <a:pathLst>
                  <a:path w="1044726" h="119033">
                    <a:moveTo>
                      <a:pt x="23594" y="0"/>
                    </a:moveTo>
                    <a:lnTo>
                      <a:pt x="1021131" y="0"/>
                    </a:lnTo>
                    <a:cubicBezTo>
                      <a:pt x="1027389" y="0"/>
                      <a:pt x="1033390" y="2486"/>
                      <a:pt x="1037815" y="6911"/>
                    </a:cubicBezTo>
                    <a:cubicBezTo>
                      <a:pt x="1042240" y="11335"/>
                      <a:pt x="1044726" y="17337"/>
                      <a:pt x="1044726" y="23594"/>
                    </a:cubicBezTo>
                    <a:lnTo>
                      <a:pt x="1044726" y="95439"/>
                    </a:lnTo>
                    <a:cubicBezTo>
                      <a:pt x="1044726" y="108470"/>
                      <a:pt x="1034162" y="119033"/>
                      <a:pt x="1021131" y="119033"/>
                    </a:cubicBezTo>
                    <a:lnTo>
                      <a:pt x="23594" y="119033"/>
                    </a:lnTo>
                    <a:cubicBezTo>
                      <a:pt x="17337" y="119033"/>
                      <a:pt x="11335" y="116548"/>
                      <a:pt x="6911" y="112123"/>
                    </a:cubicBezTo>
                    <a:cubicBezTo>
                      <a:pt x="2486" y="107698"/>
                      <a:pt x="0" y="101697"/>
                      <a:pt x="0" y="95439"/>
                    </a:cubicBezTo>
                    <a:lnTo>
                      <a:pt x="0" y="23594"/>
                    </a:lnTo>
                    <a:cubicBezTo>
                      <a:pt x="0" y="17337"/>
                      <a:pt x="2486" y="11335"/>
                      <a:pt x="6911" y="6911"/>
                    </a:cubicBezTo>
                    <a:cubicBezTo>
                      <a:pt x="11335" y="2486"/>
                      <a:pt x="17337" y="0"/>
                      <a:pt x="23594" y="0"/>
                    </a:cubicBezTo>
                    <a:close/>
                  </a:path>
                </a:pathLst>
              </a:custGeom>
              <a:solidFill>
                <a:srgbClr val="BC1823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2598" y="-373629"/>
                <a:ext cx="1059773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2"/>
                  </a:lnSpc>
                </a:pPr>
                <a:r>
                  <a:rPr lang="en-US" sz="2294" spc="22" dirty="0">
                    <a:solidFill>
                      <a:srgbClr val="FFFFFF"/>
                    </a:solidFill>
                    <a:latin typeface="Canva Sans 1 Bold"/>
                  </a:rPr>
                  <a:t>Average Revenue per Property</a:t>
                </a:r>
              </a:p>
            </p:txBody>
          </p:sp>
        </p:grpSp>
      </p:grpSp>
      <p:grpSp>
        <p:nvGrpSpPr>
          <p:cNvPr id="64" name="Group 64"/>
          <p:cNvGrpSpPr/>
          <p:nvPr/>
        </p:nvGrpSpPr>
        <p:grpSpPr>
          <a:xfrm>
            <a:off x="11422228" y="4895398"/>
            <a:ext cx="5337316" cy="4654500"/>
            <a:chOff x="0" y="0"/>
            <a:chExt cx="1665890" cy="1452769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665890" cy="1452769"/>
            </a:xfrm>
            <a:custGeom>
              <a:avLst/>
              <a:gdLst/>
              <a:ahLst/>
              <a:cxnLst/>
              <a:rect l="l" t="t" r="r" b="b"/>
              <a:pathLst>
                <a:path w="1665890" h="1452769">
                  <a:moveTo>
                    <a:pt x="26109" y="0"/>
                  </a:moveTo>
                  <a:lnTo>
                    <a:pt x="1639781" y="0"/>
                  </a:lnTo>
                  <a:cubicBezTo>
                    <a:pt x="1646705" y="0"/>
                    <a:pt x="1653346" y="2751"/>
                    <a:pt x="1658243" y="7647"/>
                  </a:cubicBezTo>
                  <a:cubicBezTo>
                    <a:pt x="1663139" y="12544"/>
                    <a:pt x="1665890" y="19185"/>
                    <a:pt x="1665890" y="26109"/>
                  </a:cubicBezTo>
                  <a:lnTo>
                    <a:pt x="1665890" y="1426659"/>
                  </a:lnTo>
                  <a:cubicBezTo>
                    <a:pt x="1665890" y="1441079"/>
                    <a:pt x="1654200" y="1452769"/>
                    <a:pt x="1639781" y="1452769"/>
                  </a:cubicBezTo>
                  <a:lnTo>
                    <a:pt x="26109" y="1452769"/>
                  </a:lnTo>
                  <a:cubicBezTo>
                    <a:pt x="19185" y="1452769"/>
                    <a:pt x="12544" y="1450018"/>
                    <a:pt x="7647" y="1445121"/>
                  </a:cubicBezTo>
                  <a:cubicBezTo>
                    <a:pt x="2751" y="1440225"/>
                    <a:pt x="0" y="1433584"/>
                    <a:pt x="0" y="1426659"/>
                  </a:cubicBezTo>
                  <a:lnTo>
                    <a:pt x="0" y="26109"/>
                  </a:lnTo>
                  <a:cubicBezTo>
                    <a:pt x="0" y="11690"/>
                    <a:pt x="11690" y="0"/>
                    <a:pt x="261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BC1823"/>
              </a:solidFill>
            </a:ln>
          </p:spPr>
        </p:sp>
        <p:sp>
          <p:nvSpPr>
            <p:cNvPr id="66" name="TextBox 6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2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2271919" y="3093742"/>
            <a:ext cx="3573979" cy="3783404"/>
            <a:chOff x="-34544" y="-373982"/>
            <a:chExt cx="812800" cy="860425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758257" cy="119033"/>
            </a:xfrm>
            <a:custGeom>
              <a:avLst/>
              <a:gdLst/>
              <a:ahLst/>
              <a:cxnLst/>
              <a:rect l="l" t="t" r="r" b="b"/>
              <a:pathLst>
                <a:path w="758257" h="119033">
                  <a:moveTo>
                    <a:pt x="32508" y="0"/>
                  </a:moveTo>
                  <a:lnTo>
                    <a:pt x="725749" y="0"/>
                  </a:lnTo>
                  <a:cubicBezTo>
                    <a:pt x="743703" y="0"/>
                    <a:pt x="758257" y="14554"/>
                    <a:pt x="758257" y="32508"/>
                  </a:cubicBezTo>
                  <a:lnTo>
                    <a:pt x="758257" y="86525"/>
                  </a:lnTo>
                  <a:cubicBezTo>
                    <a:pt x="758257" y="104479"/>
                    <a:pt x="743703" y="119033"/>
                    <a:pt x="725749" y="119033"/>
                  </a:cubicBezTo>
                  <a:lnTo>
                    <a:pt x="32508" y="119033"/>
                  </a:lnTo>
                  <a:cubicBezTo>
                    <a:pt x="14554" y="119033"/>
                    <a:pt x="0" y="104479"/>
                    <a:pt x="0" y="86525"/>
                  </a:cubicBezTo>
                  <a:lnTo>
                    <a:pt x="0" y="32508"/>
                  </a:lnTo>
                  <a:cubicBezTo>
                    <a:pt x="0" y="14554"/>
                    <a:pt x="14554" y="0"/>
                    <a:pt x="32508" y="0"/>
                  </a:cubicBez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-34544" y="-373982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2"/>
                </a:lnSpc>
              </a:pPr>
              <a:r>
                <a:rPr lang="en-US" sz="2294" spc="22" dirty="0">
                  <a:solidFill>
                    <a:srgbClr val="FFFFFF"/>
                  </a:solidFill>
                  <a:latin typeface="Canva Sans 1 Bold"/>
                </a:rPr>
                <a:t>Technology Solutions</a:t>
              </a:r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11646299" y="5293656"/>
            <a:ext cx="4723909" cy="369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 spc="21" dirty="0">
                <a:solidFill>
                  <a:srgbClr val="000000"/>
                </a:solidFill>
                <a:latin typeface="Canva Sans 1"/>
              </a:rPr>
              <a:t>Third-party property management software</a:t>
            </a:r>
          </a:p>
          <a:p>
            <a:pPr>
              <a:lnSpc>
                <a:spcPts val="2940"/>
              </a:lnSpc>
            </a:pPr>
            <a:endParaRPr lang="en-US" sz="2100" spc="21" dirty="0">
              <a:solidFill>
                <a:srgbClr val="000000"/>
              </a:solidFill>
              <a:latin typeface="Canva Sans 1"/>
            </a:endParaRP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 spc="21" dirty="0">
                <a:solidFill>
                  <a:srgbClr val="000000"/>
                </a:solidFill>
                <a:latin typeface="Canva Sans 1"/>
              </a:rPr>
              <a:t>Contactless check-in and check out through applications </a:t>
            </a:r>
          </a:p>
          <a:p>
            <a:pPr>
              <a:lnSpc>
                <a:spcPts val="2940"/>
              </a:lnSpc>
            </a:pPr>
            <a:endParaRPr lang="en-US" sz="2100" spc="21" dirty="0">
              <a:solidFill>
                <a:srgbClr val="000000"/>
              </a:solidFill>
              <a:latin typeface="Canva Sans 1"/>
            </a:endParaRP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 spc="21" dirty="0">
                <a:solidFill>
                  <a:srgbClr val="000000"/>
                </a:solidFill>
                <a:latin typeface="Canva Sans 1"/>
              </a:rPr>
              <a:t>Keyless entry system </a:t>
            </a:r>
          </a:p>
          <a:p>
            <a:pPr>
              <a:lnSpc>
                <a:spcPts val="2940"/>
              </a:lnSpc>
            </a:pPr>
            <a:endParaRPr lang="en-US" sz="2100" spc="21" dirty="0">
              <a:solidFill>
                <a:srgbClr val="000000"/>
              </a:solidFill>
              <a:latin typeface="Canva Sans 1"/>
            </a:endParaRP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 spc="21" dirty="0">
                <a:solidFill>
                  <a:srgbClr val="000000"/>
                </a:solidFill>
                <a:latin typeface="Canva Sans 1"/>
              </a:rPr>
              <a:t>Listing through Airbnb, VRBO, and Booking.com </a:t>
            </a:r>
          </a:p>
        </p:txBody>
      </p:sp>
      <p:pic>
        <p:nvPicPr>
          <p:cNvPr id="71" name="Picture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096435" y="379766"/>
            <a:ext cx="3449835" cy="2490154"/>
          </a:xfrm>
          <a:prstGeom prst="rect">
            <a:avLst/>
          </a:prstGeom>
        </p:spPr>
      </p:pic>
      <p:sp>
        <p:nvSpPr>
          <p:cNvPr id="72" name="TextBox 72"/>
          <p:cNvSpPr txBox="1"/>
          <p:nvPr/>
        </p:nvSpPr>
        <p:spPr>
          <a:xfrm>
            <a:off x="11422228" y="3796224"/>
            <a:ext cx="53373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 1"/>
              </a:rPr>
              <a:t>$ 94K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94275" y="-353096"/>
            <a:ext cx="302095" cy="1186802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771437" y="1601797"/>
            <a:ext cx="809311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1 Bold"/>
              </a:rPr>
              <a:t>2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281510" y="-614809"/>
            <a:ext cx="5681891" cy="3700910"/>
            <a:chOff x="0" y="-161925"/>
            <a:chExt cx="1496465" cy="974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55835" cy="542717"/>
            </a:xfrm>
            <a:custGeom>
              <a:avLst/>
              <a:gdLst/>
              <a:ahLst/>
              <a:cxnLst/>
              <a:rect l="l" t="t" r="r" b="b"/>
              <a:pathLst>
                <a:path w="1455835" h="542717">
                  <a:moveTo>
                    <a:pt x="0" y="0"/>
                  </a:moveTo>
                  <a:lnTo>
                    <a:pt x="1455835" y="0"/>
                  </a:lnTo>
                  <a:lnTo>
                    <a:pt x="1455835" y="542717"/>
                  </a:lnTo>
                  <a:lnTo>
                    <a:pt x="0" y="542717"/>
                  </a:lnTo>
                  <a:close/>
                </a:path>
              </a:pathLst>
            </a:custGeom>
            <a:solidFill>
              <a:srgbClr val="E3A19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61925"/>
              <a:ext cx="1496465" cy="9747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1899"/>
                </a:lnSpc>
              </a:pPr>
              <a:r>
                <a:rPr lang="en-US" sz="8499" dirty="0">
                  <a:solidFill>
                    <a:srgbClr val="FFFFFF"/>
                  </a:solidFill>
                  <a:latin typeface="Canva Sans 2 Bold"/>
                </a:rPr>
                <a:t>Metrics 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610959" y="7907996"/>
            <a:ext cx="5048284" cy="23790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771437" y="3893352"/>
            <a:ext cx="8093119" cy="71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5"/>
              </a:lnSpc>
            </a:pPr>
            <a:r>
              <a:rPr lang="en-US" sz="4900">
                <a:solidFill>
                  <a:srgbClr val="FFFFFF"/>
                </a:solidFill>
                <a:latin typeface="Canva Sans 1 Bold"/>
              </a:rPr>
              <a:t>Rent over Price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45239" y="6258167"/>
            <a:ext cx="8093119" cy="115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4823" lvl="1" indent="-377412">
              <a:lnSpc>
                <a:spcPts val="4684"/>
              </a:lnSpc>
              <a:buFont typeface="Arial"/>
              <a:buChar char="•"/>
            </a:pPr>
            <a:r>
              <a:rPr lang="en-US" sz="3496" spc="17">
                <a:solidFill>
                  <a:srgbClr val="FFFFFF"/>
                </a:solidFill>
                <a:latin typeface="Canva Sans 1"/>
              </a:rPr>
              <a:t>Measures the return by annual rental income per dollar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3893352"/>
            <a:ext cx="9545239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</a:pPr>
            <a:r>
              <a:rPr lang="en-US" sz="4899">
                <a:solidFill>
                  <a:srgbClr val="FFFFFF"/>
                </a:solidFill>
                <a:latin typeface="Canva Sans 1 Bold"/>
              </a:rPr>
              <a:t>Annual SQFT </a:t>
            </a:r>
          </a:p>
          <a:p>
            <a:pPr algn="ctr">
              <a:lnSpc>
                <a:spcPts val="5634"/>
              </a:lnSpc>
            </a:pPr>
            <a:r>
              <a:rPr lang="en-US" sz="4899">
                <a:solidFill>
                  <a:srgbClr val="FFFFFF"/>
                </a:solidFill>
                <a:latin typeface="Canva Sans 1 Bold"/>
              </a:rPr>
              <a:t>Net Operating Income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230239"/>
            <a:ext cx="6348097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1"/>
              </a:rPr>
              <a:t>Measures the pretax net profit per square feet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92062" y="1601797"/>
            <a:ext cx="6156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1 Bold"/>
              </a:rPr>
              <a:t>1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45323" y="8005562"/>
            <a:ext cx="5033388" cy="2371984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7259300" y="9251076"/>
            <a:ext cx="1035924" cy="1035924"/>
            <a:chOff x="0" y="0"/>
            <a:chExt cx="1381232" cy="138123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3A19E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0" y="9900285"/>
            <a:ext cx="649561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EFFFF"/>
                </a:solidFill>
                <a:latin typeface="Mardoto Regular"/>
              </a:rPr>
              <a:t>3/20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1076"/>
            <a:ext cx="1035924" cy="1035924"/>
            <a:chOff x="0" y="0"/>
            <a:chExt cx="1381232" cy="13812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B000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1349"/>
          <a:stretch>
            <a:fillRect/>
          </a:stretch>
        </p:blipFill>
        <p:spPr>
          <a:xfrm>
            <a:off x="649561" y="0"/>
            <a:ext cx="16609739" cy="10287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9900285"/>
            <a:ext cx="649561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ardoto Regular"/>
              </a:rPr>
              <a:t>4/20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1076"/>
            <a:ext cx="1035924" cy="1035924"/>
            <a:chOff x="0" y="0"/>
            <a:chExt cx="1381232" cy="13812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B000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1518"/>
          <a:stretch>
            <a:fillRect/>
          </a:stretch>
        </p:blipFill>
        <p:spPr>
          <a:xfrm>
            <a:off x="649561" y="0"/>
            <a:ext cx="16609739" cy="1026084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9900285"/>
            <a:ext cx="649561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ardoto Regular"/>
              </a:rPr>
              <a:t>5/20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1076"/>
            <a:ext cx="1035924" cy="1035924"/>
            <a:chOff x="0" y="0"/>
            <a:chExt cx="1381232" cy="13812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B000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846185" y="2094535"/>
            <a:ext cx="12595631" cy="716376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0" y="311513"/>
            <a:ext cx="18288000" cy="1783022"/>
            <a:chOff x="0" y="0"/>
            <a:chExt cx="24384000" cy="2377362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24384000" cy="14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39"/>
                </a:lnSpc>
              </a:pPr>
              <a:r>
                <a:rPr lang="en-US" sz="7199">
                  <a:solidFill>
                    <a:srgbClr val="AB0000"/>
                  </a:solidFill>
                  <a:latin typeface="Canva Sans 1 Bold"/>
                </a:rPr>
                <a:t>Most Frequent Keywords in Reviews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614726"/>
              <a:ext cx="24384000" cy="762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0" y="9900285"/>
            <a:ext cx="649561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ardoto Regular"/>
              </a:rPr>
              <a:t>6/20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52390" y="0"/>
            <a:ext cx="8806910" cy="10287000"/>
            <a:chOff x="0" y="0"/>
            <a:chExt cx="1174254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8105" r="8105"/>
            <a:stretch>
              <a:fillRect/>
            </a:stretch>
          </p:blipFill>
          <p:spPr>
            <a:xfrm>
              <a:off x="0" y="0"/>
              <a:ext cx="11742546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28700" y="2666049"/>
            <a:ext cx="6429162" cy="4954901"/>
            <a:chOff x="0" y="0"/>
            <a:chExt cx="8572216" cy="6606535"/>
          </a:xfrm>
        </p:grpSpPr>
        <p:sp>
          <p:nvSpPr>
            <p:cNvPr id="5" name="TextBox 5"/>
            <p:cNvSpPr txBox="1"/>
            <p:nvPr/>
          </p:nvSpPr>
          <p:spPr>
            <a:xfrm>
              <a:off x="0" y="9525"/>
              <a:ext cx="8572216" cy="3914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98"/>
                </a:lnSpc>
              </a:pPr>
              <a:r>
                <a:rPr lang="en-US" sz="6498">
                  <a:solidFill>
                    <a:srgbClr val="FFFFFF"/>
                  </a:solidFill>
                  <a:latin typeface="Canva Sans 1 Bold"/>
                </a:rPr>
                <a:t>The Top 3 Neighborhoods for Investment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423483"/>
              <a:ext cx="8572216" cy="2183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39936" lvl="1" indent="-319968">
                <a:lnSpc>
                  <a:spcPts val="4446"/>
                </a:lnSpc>
                <a:buFont typeface="Arial"/>
                <a:buChar char="•"/>
              </a:pPr>
              <a:r>
                <a:rPr lang="en-US" sz="2964">
                  <a:solidFill>
                    <a:srgbClr val="FFFFFF"/>
                  </a:solidFill>
                  <a:latin typeface="Canva Sans 1 Bold"/>
                </a:rPr>
                <a:t>Flatiron </a:t>
              </a:r>
            </a:p>
            <a:p>
              <a:pPr marL="639936" lvl="1" indent="-319968">
                <a:lnSpc>
                  <a:spcPts val="4446"/>
                </a:lnSpc>
                <a:buFont typeface="Arial"/>
                <a:buChar char="•"/>
              </a:pPr>
              <a:r>
                <a:rPr lang="en-US" sz="2964">
                  <a:solidFill>
                    <a:srgbClr val="FFFFFF"/>
                  </a:solidFill>
                  <a:latin typeface="Canva Sans 1 Bold"/>
                </a:rPr>
                <a:t>Chelsea </a:t>
              </a:r>
            </a:p>
            <a:p>
              <a:pPr marL="639936" lvl="1" indent="-319968">
                <a:lnSpc>
                  <a:spcPts val="4446"/>
                </a:lnSpc>
                <a:buFont typeface="Arial"/>
                <a:buChar char="•"/>
              </a:pPr>
              <a:r>
                <a:rPr lang="en-US" sz="2964">
                  <a:solidFill>
                    <a:srgbClr val="FFFFFF"/>
                  </a:solidFill>
                  <a:latin typeface="Canva Sans 1 Bold"/>
                </a:rPr>
                <a:t>Murray Hills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59300" y="9251076"/>
            <a:ext cx="1035924" cy="1035924"/>
            <a:chOff x="0" y="0"/>
            <a:chExt cx="1381232" cy="138123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3A19E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0" y="9900285"/>
            <a:ext cx="649561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EFFFF"/>
                </a:solidFill>
                <a:latin typeface="Mardoto Regular"/>
              </a:rPr>
              <a:t>8/20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38436" y="-821754"/>
            <a:ext cx="5527624" cy="3700910"/>
            <a:chOff x="0" y="-216004"/>
            <a:chExt cx="1455835" cy="974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5835" cy="542717"/>
            </a:xfrm>
            <a:custGeom>
              <a:avLst/>
              <a:gdLst/>
              <a:ahLst/>
              <a:cxnLst/>
              <a:rect l="l" t="t" r="r" b="b"/>
              <a:pathLst>
                <a:path w="1455835" h="542717">
                  <a:moveTo>
                    <a:pt x="0" y="0"/>
                  </a:moveTo>
                  <a:lnTo>
                    <a:pt x="1455835" y="0"/>
                  </a:lnTo>
                  <a:lnTo>
                    <a:pt x="1455835" y="542717"/>
                  </a:lnTo>
                  <a:lnTo>
                    <a:pt x="0" y="542717"/>
                  </a:lnTo>
                  <a:close/>
                </a:path>
              </a:pathLst>
            </a:custGeom>
            <a:solidFill>
              <a:srgbClr val="E3A19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16004"/>
              <a:ext cx="1434960" cy="9747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1899"/>
                </a:lnSpc>
              </a:pPr>
              <a:r>
                <a:rPr lang="en-US" sz="8499" dirty="0">
                  <a:solidFill>
                    <a:srgbClr val="FFFFFF"/>
                  </a:solidFill>
                  <a:latin typeface="Canva Sans 1 Bold"/>
                </a:rPr>
                <a:t>Chelsea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387048" y="0"/>
            <a:ext cx="6900952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7259300" y="9251076"/>
            <a:ext cx="1035924" cy="1035924"/>
            <a:chOff x="0" y="0"/>
            <a:chExt cx="1381232" cy="138123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3A19E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28700" y="2675565"/>
            <a:ext cx="9558027" cy="57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5022" lvl="1" indent="-322511">
              <a:lnSpc>
                <a:spcPts val="4182"/>
              </a:lnSpc>
              <a:buFont typeface="Arial"/>
              <a:buChar char="•"/>
            </a:pPr>
            <a:r>
              <a:rPr lang="en-US" sz="2987">
                <a:solidFill>
                  <a:srgbClr val="FFFFFF"/>
                </a:solidFill>
                <a:latin typeface="Canva Sans 1 Bold"/>
              </a:rPr>
              <a:t>Near transportation and tourist attractions such as High-Line and Chelsea Market </a:t>
            </a:r>
          </a:p>
          <a:p>
            <a:pPr>
              <a:lnSpc>
                <a:spcPts val="4182"/>
              </a:lnSpc>
            </a:pPr>
            <a:endParaRPr lang="en-US" sz="2987">
              <a:solidFill>
                <a:srgbClr val="FFFFFF"/>
              </a:solidFill>
              <a:latin typeface="Canva Sans 1 Bold"/>
            </a:endParaRPr>
          </a:p>
          <a:p>
            <a:pPr marL="645022" lvl="1" indent="-322511">
              <a:lnSpc>
                <a:spcPts val="4182"/>
              </a:lnSpc>
              <a:buFont typeface="Arial"/>
              <a:buChar char="•"/>
            </a:pPr>
            <a:r>
              <a:rPr lang="en-US" sz="2987">
                <a:solidFill>
                  <a:srgbClr val="FFFFFF"/>
                </a:solidFill>
                <a:latin typeface="Canva Sans 1 Bold"/>
              </a:rPr>
              <a:t>Convenient access to arts and cultures, and diverse dining options </a:t>
            </a:r>
          </a:p>
          <a:p>
            <a:pPr>
              <a:lnSpc>
                <a:spcPts val="4182"/>
              </a:lnSpc>
            </a:pPr>
            <a:endParaRPr lang="en-US" sz="2987">
              <a:solidFill>
                <a:srgbClr val="FFFFFF"/>
              </a:solidFill>
              <a:latin typeface="Canva Sans 1 Bold"/>
            </a:endParaRPr>
          </a:p>
          <a:p>
            <a:pPr marL="645022" lvl="1" indent="-322511">
              <a:lnSpc>
                <a:spcPts val="4182"/>
              </a:lnSpc>
              <a:buFont typeface="Arial"/>
              <a:buChar char="•"/>
            </a:pPr>
            <a:r>
              <a:rPr lang="en-US" sz="2987">
                <a:solidFill>
                  <a:srgbClr val="FFFFFF"/>
                </a:solidFill>
                <a:latin typeface="Canva Sans 1 Bold"/>
              </a:rPr>
              <a:t>Trendy atmosphere </a:t>
            </a:r>
          </a:p>
          <a:p>
            <a:pPr>
              <a:lnSpc>
                <a:spcPts val="4182"/>
              </a:lnSpc>
            </a:pPr>
            <a:endParaRPr lang="en-US" sz="2987">
              <a:solidFill>
                <a:srgbClr val="FFFFFF"/>
              </a:solidFill>
              <a:latin typeface="Canva Sans 1 Bold"/>
            </a:endParaRPr>
          </a:p>
          <a:p>
            <a:pPr marL="645022" lvl="1" indent="-322511">
              <a:lnSpc>
                <a:spcPts val="4182"/>
              </a:lnSpc>
              <a:buFont typeface="Arial"/>
              <a:buChar char="•"/>
            </a:pPr>
            <a:r>
              <a:rPr lang="en-US" sz="2987">
                <a:solidFill>
                  <a:srgbClr val="FFFFFF"/>
                </a:solidFill>
                <a:latin typeface="Canva Sans 1 Bold"/>
              </a:rPr>
              <a:t>Active community with events and associations</a:t>
            </a:r>
          </a:p>
          <a:p>
            <a:pPr>
              <a:lnSpc>
                <a:spcPts val="4182"/>
              </a:lnSpc>
            </a:pPr>
            <a:endParaRPr lang="en-US" sz="2987">
              <a:solidFill>
                <a:srgbClr val="FFFFFF"/>
              </a:solidFill>
              <a:latin typeface="Canva Sans 1 Bold"/>
            </a:endParaRPr>
          </a:p>
          <a:p>
            <a:pPr marL="645022" lvl="1" indent="-322511">
              <a:lnSpc>
                <a:spcPts val="4182"/>
              </a:lnSpc>
              <a:buFont typeface="Arial"/>
              <a:buChar char="•"/>
            </a:pPr>
            <a:r>
              <a:rPr lang="en-US" sz="2987">
                <a:solidFill>
                  <a:srgbClr val="FFFFFF"/>
                </a:solidFill>
                <a:latin typeface="Canva Sans 1 Bold"/>
              </a:rPr>
              <a:t>Attracts younger, creative crowds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9900285"/>
            <a:ext cx="649561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EFFFF"/>
                </a:solidFill>
                <a:latin typeface="Mardoto Regular"/>
              </a:rPr>
              <a:t>9/20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65624" y="0"/>
            <a:ext cx="82296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16019" y="-794443"/>
            <a:ext cx="5684982" cy="3700910"/>
            <a:chOff x="0" y="-208811"/>
            <a:chExt cx="1497279" cy="974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55835" cy="542717"/>
            </a:xfrm>
            <a:custGeom>
              <a:avLst/>
              <a:gdLst/>
              <a:ahLst/>
              <a:cxnLst/>
              <a:rect l="l" t="t" r="r" b="b"/>
              <a:pathLst>
                <a:path w="1455835" h="542717">
                  <a:moveTo>
                    <a:pt x="0" y="0"/>
                  </a:moveTo>
                  <a:lnTo>
                    <a:pt x="1455835" y="0"/>
                  </a:lnTo>
                  <a:lnTo>
                    <a:pt x="1455835" y="542717"/>
                  </a:lnTo>
                  <a:lnTo>
                    <a:pt x="0" y="542717"/>
                  </a:lnTo>
                  <a:close/>
                </a:path>
              </a:pathLst>
            </a:custGeom>
            <a:solidFill>
              <a:srgbClr val="E3A19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08811"/>
              <a:ext cx="1497279" cy="9747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1899"/>
                </a:lnSpc>
              </a:pPr>
              <a:r>
                <a:rPr lang="en-US" sz="8499" dirty="0">
                  <a:solidFill>
                    <a:srgbClr val="FFFFFF"/>
                  </a:solidFill>
                  <a:latin typeface="Canva Sans 1 Bold"/>
                </a:rPr>
                <a:t>Flatiron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1076"/>
            <a:ext cx="1035924" cy="1035924"/>
            <a:chOff x="0" y="0"/>
            <a:chExt cx="1381232" cy="138123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381232" cy="138123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3A19E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9169"/>
            <a:stretch>
              <a:fillRect/>
            </a:stretch>
          </p:blipFill>
          <p:spPr>
            <a:xfrm>
              <a:off x="338503" y="303328"/>
              <a:ext cx="704227" cy="774576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652815" y="2882222"/>
            <a:ext cx="8854031" cy="390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2" lvl="1" indent="-345441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 1 Bold"/>
              </a:rPr>
              <a:t>Known for its central location</a:t>
            </a: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anva Sans 1 Bold"/>
            </a:endParaRPr>
          </a:p>
          <a:p>
            <a:pPr marL="690882" lvl="1" indent="-345441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 1 Bold"/>
              </a:rPr>
              <a:t>Unique and recognizable location </a:t>
            </a: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anva Sans 1 Bold"/>
            </a:endParaRPr>
          </a:p>
          <a:p>
            <a:pPr marL="690882" lvl="1" indent="-345441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 1 Bold"/>
              </a:rPr>
              <a:t>Diverse amenities and historic appeal </a:t>
            </a: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anva Sans 1 Bold"/>
            </a:endParaRPr>
          </a:p>
          <a:p>
            <a:pPr marL="690882" lvl="1" indent="-345441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 1 Bold"/>
              </a:rPr>
              <a:t>Excellent transportation options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9900285"/>
            <a:ext cx="828689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EFFFF"/>
                </a:solidFill>
                <a:latin typeface="Mardoto Regular"/>
              </a:rPr>
              <a:t>10/20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831</Words>
  <Application>Microsoft Office PowerPoint</Application>
  <PresentationFormat>Custom</PresentationFormat>
  <Paragraphs>251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Calibri</vt:lpstr>
      <vt:lpstr>Canva Sans 1 Bold</vt:lpstr>
      <vt:lpstr>Mardoto Bold</vt:lpstr>
      <vt:lpstr>Canva Sans 2 Bold</vt:lpstr>
      <vt:lpstr>Arial</vt:lpstr>
      <vt:lpstr>Canva Sans 2</vt:lpstr>
      <vt:lpstr>Canva Sans 1</vt:lpstr>
      <vt:lpstr>Mardoto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Datathon 2023 - Team Synergy</dc:title>
  <cp:lastModifiedBy>高 银铭</cp:lastModifiedBy>
  <cp:revision>3</cp:revision>
  <dcterms:created xsi:type="dcterms:W3CDTF">2006-08-16T00:00:00Z</dcterms:created>
  <dcterms:modified xsi:type="dcterms:W3CDTF">2023-04-26T20:29:54Z</dcterms:modified>
  <dc:identifier>DAFg4vCSemk</dc:identifier>
</cp:coreProperties>
</file>